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sldIdLst>
    <p:sldId id="2147468567" r:id="rId5"/>
    <p:sldId id="2147468648" r:id="rId6"/>
    <p:sldId id="2147468649" r:id="rId7"/>
    <p:sldId id="2147468650" r:id="rId8"/>
    <p:sldId id="2147468654" r:id="rId9"/>
    <p:sldId id="2147468655" r:id="rId10"/>
    <p:sldId id="2147468656" r:id="rId11"/>
    <p:sldId id="2147468651" r:id="rId12"/>
    <p:sldId id="2147468657" r:id="rId13"/>
    <p:sldId id="2147468652" r:id="rId14"/>
    <p:sldId id="2147468661" r:id="rId15"/>
    <p:sldId id="2147468660" r:id="rId16"/>
    <p:sldId id="2147468691" r:id="rId17"/>
    <p:sldId id="2147468688" r:id="rId18"/>
    <p:sldId id="2147468689" r:id="rId19"/>
    <p:sldId id="2147468692" r:id="rId20"/>
    <p:sldId id="2147468693" r:id="rId21"/>
    <p:sldId id="2147468694" r:id="rId22"/>
    <p:sldId id="2147468695" r:id="rId23"/>
    <p:sldId id="2147468696" r:id="rId24"/>
    <p:sldId id="2147468697" r:id="rId25"/>
    <p:sldId id="2147468698" r:id="rId26"/>
    <p:sldId id="2147468699" r:id="rId27"/>
    <p:sldId id="2147468700" r:id="rId28"/>
    <p:sldId id="2147468701" r:id="rId29"/>
    <p:sldId id="2147468702" r:id="rId30"/>
    <p:sldId id="2147468703" r:id="rId31"/>
    <p:sldId id="2147468704" r:id="rId32"/>
    <p:sldId id="2147468705" r:id="rId33"/>
    <p:sldId id="2147468706" r:id="rId34"/>
    <p:sldId id="2147468707" r:id="rId35"/>
    <p:sldId id="2147468708" r:id="rId36"/>
    <p:sldId id="2147468709" r:id="rId37"/>
    <p:sldId id="2147468662" r:id="rId38"/>
    <p:sldId id="2147468666" r:id="rId39"/>
    <p:sldId id="2147468665" r:id="rId40"/>
    <p:sldId id="2147468664" r:id="rId41"/>
    <p:sldId id="2147468663" r:id="rId42"/>
    <p:sldId id="2147468673" r:id="rId43"/>
    <p:sldId id="2147468675" r:id="rId44"/>
    <p:sldId id="2147468674" r:id="rId45"/>
    <p:sldId id="2147468679" r:id="rId46"/>
    <p:sldId id="2147468681" r:id="rId47"/>
    <p:sldId id="2147468653" r:id="rId48"/>
    <p:sldId id="2147468667" r:id="rId49"/>
    <p:sldId id="2147468668" r:id="rId50"/>
    <p:sldId id="2147468669" r:id="rId51"/>
    <p:sldId id="2147468670" r:id="rId52"/>
    <p:sldId id="2147468671" r:id="rId53"/>
    <p:sldId id="2147468677" r:id="rId54"/>
    <p:sldId id="2147468676" r:id="rId55"/>
    <p:sldId id="2147468678" r:id="rId56"/>
    <p:sldId id="2147468682" r:id="rId57"/>
    <p:sldId id="2147468683" r:id="rId58"/>
    <p:sldId id="2147468684" r:id="rId59"/>
    <p:sldId id="2147468685" r:id="rId60"/>
    <p:sldId id="2147468686" r:id="rId61"/>
    <p:sldId id="21474686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E13"/>
    <a:srgbClr val="006E74"/>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40364-7F11-44FA-9780-4C9B0C7937FB}" v="539" dt="2023-05-23T09:41:52.963"/>
    <p1510:client id="{3407BE66-E771-4322-B5C8-5D218C97B380}" v="1" dt="2023-06-05T03:38:17.668"/>
    <p1510:client id="{4AC8B880-8011-475B-8CD4-CEEC08935CA2}" v="314" dt="2023-05-31T00:47:04.524"/>
    <p1510:client id="{4DB2123E-B0AC-6AA8-4DA5-D5EFA875A613}" v="353" dt="2023-06-05T05:50:02.714"/>
    <p1510:client id="{52176060-DF6B-4841-AA92-F6AAF49F56C8}" v="665" dt="2023-05-23T03:40:15.284"/>
    <p1510:client id="{53F97480-170D-4DD6-BB80-45E5E10AF94C}" v="916" dt="2023-06-01T03:21:55.217"/>
    <p1510:client id="{60A35CC2-856C-42AC-B4A0-B3FFAE296487}" v="3" dt="2023-06-04T17:23:44.115"/>
    <p1510:client id="{677E12C2-CF43-4D03-977A-0F49982AC063}" v="6" dt="2023-06-03T11:46:57.169"/>
    <p1510:client id="{7DF8E300-4669-4CE3-86B3-B023F25D8029}" v="109" dt="2023-06-05T03:55:36.535"/>
    <p1510:client id="{88846A0A-41CA-4305-8C66-040109034BED}" v="3" dt="2023-06-05T04:54:41.115"/>
    <p1510:client id="{91343943-F135-47C0-8B5E-BB26D98AD535}" v="162" dt="2023-06-05T03:53:35.399"/>
    <p1510:client id="{B423445B-E507-40C7-879E-B4DF58C59D10}" v="20" dt="2023-06-05T06:09:53.122"/>
    <p1510:client id="{B78D4434-535E-4533-9F30-9E8D26E11794}" v="421" dt="2023-06-02T04:23:41.263"/>
    <p1510:client id="{C88942C6-1165-4263-9A65-8DDDC8D68702}" v="45" dt="2023-06-04T16:12:21.243"/>
    <p1510:client id="{D9B5638D-8FA0-4C59-B21B-CFE97FD856D0}" v="31" dt="2023-06-05T03:57:32.942"/>
    <p1510:client id="{E4495575-7E79-4F90-88C5-A5C42EEEB435}" v="2" dt="2023-05-27T00:46:11.249"/>
    <p1510:client id="{F33F5F4D-E667-4B1F-9634-3D942D877E0D}" v="209" dt="2023-06-02T04:26:06.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Murali(UST,IN)" userId="S::245197@ust.com::b7ef6fff-08df-4175-9009-9cca51404d0e" providerId="AD" clId="Web-{B423445B-E507-40C7-879E-B4DF58C59D10}"/>
    <pc:docChg chg="modSld">
      <pc:chgData name="Akhil Murali(UST,IN)" userId="S::245197@ust.com::b7ef6fff-08df-4175-9009-9cca51404d0e" providerId="AD" clId="Web-{B423445B-E507-40C7-879E-B4DF58C59D10}" dt="2023-06-05T06:09:53.122" v="19" actId="14100"/>
      <pc:docMkLst>
        <pc:docMk/>
      </pc:docMkLst>
      <pc:sldChg chg="modSp">
        <pc:chgData name="Akhil Murali(UST,IN)" userId="S::245197@ust.com::b7ef6fff-08df-4175-9009-9cca51404d0e" providerId="AD" clId="Web-{B423445B-E507-40C7-879E-B4DF58C59D10}" dt="2023-06-05T06:07:40.742" v="3" actId="1076"/>
        <pc:sldMkLst>
          <pc:docMk/>
          <pc:sldMk cId="2767380523" sldId="2147468691"/>
        </pc:sldMkLst>
        <pc:picChg chg="mod">
          <ac:chgData name="Akhil Murali(UST,IN)" userId="S::245197@ust.com::b7ef6fff-08df-4175-9009-9cca51404d0e" providerId="AD" clId="Web-{B423445B-E507-40C7-879E-B4DF58C59D10}" dt="2023-06-05T06:07:40.742" v="3" actId="1076"/>
          <ac:picMkLst>
            <pc:docMk/>
            <pc:sldMk cId="2767380523" sldId="2147468691"/>
            <ac:picMk id="6" creationId="{16A2E6B1-7800-87C8-FA2E-FFE6C0E01BD5}"/>
          </ac:picMkLst>
        </pc:picChg>
      </pc:sldChg>
      <pc:sldChg chg="modSp">
        <pc:chgData name="Akhil Murali(UST,IN)" userId="S::245197@ust.com::b7ef6fff-08df-4175-9009-9cca51404d0e" providerId="AD" clId="Web-{B423445B-E507-40C7-879E-B4DF58C59D10}" dt="2023-06-05T06:08:00.711" v="5" actId="1076"/>
        <pc:sldMkLst>
          <pc:docMk/>
          <pc:sldMk cId="2978445141" sldId="2147468694"/>
        </pc:sldMkLst>
        <pc:spChg chg="mod">
          <ac:chgData name="Akhil Murali(UST,IN)" userId="S::245197@ust.com::b7ef6fff-08df-4175-9009-9cca51404d0e" providerId="AD" clId="Web-{B423445B-E507-40C7-879E-B4DF58C59D10}" dt="2023-06-05T06:08:00.711" v="5" actId="1076"/>
          <ac:spMkLst>
            <pc:docMk/>
            <pc:sldMk cId="2978445141" sldId="2147468694"/>
            <ac:spMk id="2" creationId="{D9FD1E52-F4AB-D2B6-CF7E-D60ED0D7F501}"/>
          </ac:spMkLst>
        </pc:spChg>
        <pc:picChg chg="mod">
          <ac:chgData name="Akhil Murali(UST,IN)" userId="S::245197@ust.com::b7ef6fff-08df-4175-9009-9cca51404d0e" providerId="AD" clId="Web-{B423445B-E507-40C7-879E-B4DF58C59D10}" dt="2023-06-05T06:07:57.368" v="4" actId="1076"/>
          <ac:picMkLst>
            <pc:docMk/>
            <pc:sldMk cId="2978445141" sldId="2147468694"/>
            <ac:picMk id="6" creationId="{C508DFF0-1C85-263E-F8D3-9142D8097DF4}"/>
          </ac:picMkLst>
        </pc:picChg>
      </pc:sldChg>
      <pc:sldChg chg="modSp">
        <pc:chgData name="Akhil Murali(UST,IN)" userId="S::245197@ust.com::b7ef6fff-08df-4175-9009-9cca51404d0e" providerId="AD" clId="Web-{B423445B-E507-40C7-879E-B4DF58C59D10}" dt="2023-06-05T06:08:15.024" v="8" actId="1076"/>
        <pc:sldMkLst>
          <pc:docMk/>
          <pc:sldMk cId="1884154772" sldId="2147468695"/>
        </pc:sldMkLst>
        <pc:spChg chg="mod">
          <ac:chgData name="Akhil Murali(UST,IN)" userId="S::245197@ust.com::b7ef6fff-08df-4175-9009-9cca51404d0e" providerId="AD" clId="Web-{B423445B-E507-40C7-879E-B4DF58C59D10}" dt="2023-06-05T06:08:15.024" v="8" actId="1076"/>
          <ac:spMkLst>
            <pc:docMk/>
            <pc:sldMk cId="1884154772" sldId="2147468695"/>
            <ac:spMk id="3" creationId="{4A512F34-2133-B039-7DF8-BABE710FE5BD}"/>
          </ac:spMkLst>
        </pc:spChg>
      </pc:sldChg>
      <pc:sldChg chg="modSp">
        <pc:chgData name="Akhil Murali(UST,IN)" userId="S::245197@ust.com::b7ef6fff-08df-4175-9009-9cca51404d0e" providerId="AD" clId="Web-{B423445B-E507-40C7-879E-B4DF58C59D10}" dt="2023-06-05T06:08:22.009" v="9" actId="1076"/>
        <pc:sldMkLst>
          <pc:docMk/>
          <pc:sldMk cId="1693067491" sldId="2147468696"/>
        </pc:sldMkLst>
        <pc:picChg chg="mod">
          <ac:chgData name="Akhil Murali(UST,IN)" userId="S::245197@ust.com::b7ef6fff-08df-4175-9009-9cca51404d0e" providerId="AD" clId="Web-{B423445B-E507-40C7-879E-B4DF58C59D10}" dt="2023-06-05T06:08:22.009" v="9" actId="1076"/>
          <ac:picMkLst>
            <pc:docMk/>
            <pc:sldMk cId="1693067491" sldId="2147468696"/>
            <ac:picMk id="6" creationId="{C0D526D0-11C3-E6E9-4E90-6A1A680AEA6E}"/>
          </ac:picMkLst>
        </pc:picChg>
      </pc:sldChg>
      <pc:sldChg chg="modSp">
        <pc:chgData name="Akhil Murali(UST,IN)" userId="S::245197@ust.com::b7ef6fff-08df-4175-9009-9cca51404d0e" providerId="AD" clId="Web-{B423445B-E507-40C7-879E-B4DF58C59D10}" dt="2023-06-05T06:08:27.744" v="10" actId="1076"/>
        <pc:sldMkLst>
          <pc:docMk/>
          <pc:sldMk cId="2324120667" sldId="2147468697"/>
        </pc:sldMkLst>
        <pc:picChg chg="mod">
          <ac:chgData name="Akhil Murali(UST,IN)" userId="S::245197@ust.com::b7ef6fff-08df-4175-9009-9cca51404d0e" providerId="AD" clId="Web-{B423445B-E507-40C7-879E-B4DF58C59D10}" dt="2023-06-05T06:08:27.744" v="10" actId="1076"/>
          <ac:picMkLst>
            <pc:docMk/>
            <pc:sldMk cId="2324120667" sldId="2147468697"/>
            <ac:picMk id="6" creationId="{D8B4B992-AE80-E0BD-FDAE-725D9E32CF78}"/>
          </ac:picMkLst>
        </pc:picChg>
      </pc:sldChg>
      <pc:sldChg chg="modSp">
        <pc:chgData name="Akhil Murali(UST,IN)" userId="S::245197@ust.com::b7ef6fff-08df-4175-9009-9cca51404d0e" providerId="AD" clId="Web-{B423445B-E507-40C7-879E-B4DF58C59D10}" dt="2023-06-05T06:08:47.104" v="11" actId="14100"/>
        <pc:sldMkLst>
          <pc:docMk/>
          <pc:sldMk cId="2816876882" sldId="2147468701"/>
        </pc:sldMkLst>
        <pc:picChg chg="mod">
          <ac:chgData name="Akhil Murali(UST,IN)" userId="S::245197@ust.com::b7ef6fff-08df-4175-9009-9cca51404d0e" providerId="AD" clId="Web-{B423445B-E507-40C7-879E-B4DF58C59D10}" dt="2023-06-05T06:08:47.104" v="11" actId="14100"/>
          <ac:picMkLst>
            <pc:docMk/>
            <pc:sldMk cId="2816876882" sldId="2147468701"/>
            <ac:picMk id="6" creationId="{7A064304-0F08-69F7-4F41-9FA85C7E5169}"/>
          </ac:picMkLst>
        </pc:picChg>
      </pc:sldChg>
      <pc:sldChg chg="modSp">
        <pc:chgData name="Akhil Murali(UST,IN)" userId="S::245197@ust.com::b7ef6fff-08df-4175-9009-9cca51404d0e" providerId="AD" clId="Web-{B423445B-E507-40C7-879E-B4DF58C59D10}" dt="2023-06-05T06:08:57.167" v="12" actId="1076"/>
        <pc:sldMkLst>
          <pc:docMk/>
          <pc:sldMk cId="3369303729" sldId="2147468702"/>
        </pc:sldMkLst>
        <pc:picChg chg="mod">
          <ac:chgData name="Akhil Murali(UST,IN)" userId="S::245197@ust.com::b7ef6fff-08df-4175-9009-9cca51404d0e" providerId="AD" clId="Web-{B423445B-E507-40C7-879E-B4DF58C59D10}" dt="2023-06-05T06:08:57.167" v="12" actId="1076"/>
          <ac:picMkLst>
            <pc:docMk/>
            <pc:sldMk cId="3369303729" sldId="2147468702"/>
            <ac:picMk id="6" creationId="{8584CDCA-4EDD-17FE-CCA7-0360637E740A}"/>
          </ac:picMkLst>
        </pc:picChg>
      </pc:sldChg>
      <pc:sldChg chg="modSp">
        <pc:chgData name="Akhil Murali(UST,IN)" userId="S::245197@ust.com::b7ef6fff-08df-4175-9009-9cca51404d0e" providerId="AD" clId="Web-{B423445B-E507-40C7-879E-B4DF58C59D10}" dt="2023-06-05T06:09:08.823" v="14" actId="1076"/>
        <pc:sldMkLst>
          <pc:docMk/>
          <pc:sldMk cId="3793521289" sldId="2147468703"/>
        </pc:sldMkLst>
        <pc:picChg chg="mod">
          <ac:chgData name="Akhil Murali(UST,IN)" userId="S::245197@ust.com::b7ef6fff-08df-4175-9009-9cca51404d0e" providerId="AD" clId="Web-{B423445B-E507-40C7-879E-B4DF58C59D10}" dt="2023-06-05T06:09:08.823" v="14" actId="1076"/>
          <ac:picMkLst>
            <pc:docMk/>
            <pc:sldMk cId="3793521289" sldId="2147468703"/>
            <ac:picMk id="6" creationId="{9B5A9A5F-B451-0CD3-5DD8-D133EB166970}"/>
          </ac:picMkLst>
        </pc:picChg>
      </pc:sldChg>
      <pc:sldChg chg="modSp">
        <pc:chgData name="Akhil Murali(UST,IN)" userId="S::245197@ust.com::b7ef6fff-08df-4175-9009-9cca51404d0e" providerId="AD" clId="Web-{B423445B-E507-40C7-879E-B4DF58C59D10}" dt="2023-06-05T06:09:18.339" v="15" actId="1076"/>
        <pc:sldMkLst>
          <pc:docMk/>
          <pc:sldMk cId="1687235781" sldId="2147468704"/>
        </pc:sldMkLst>
        <pc:picChg chg="mod">
          <ac:chgData name="Akhil Murali(UST,IN)" userId="S::245197@ust.com::b7ef6fff-08df-4175-9009-9cca51404d0e" providerId="AD" clId="Web-{B423445B-E507-40C7-879E-B4DF58C59D10}" dt="2023-06-05T06:09:18.339" v="15" actId="1076"/>
          <ac:picMkLst>
            <pc:docMk/>
            <pc:sldMk cId="1687235781" sldId="2147468704"/>
            <ac:picMk id="6" creationId="{A066637D-C6D8-5D37-CB9B-BE534A7263F7}"/>
          </ac:picMkLst>
        </pc:picChg>
      </pc:sldChg>
      <pc:sldChg chg="modSp">
        <pc:chgData name="Akhil Murali(UST,IN)" userId="S::245197@ust.com::b7ef6fff-08df-4175-9009-9cca51404d0e" providerId="AD" clId="Web-{B423445B-E507-40C7-879E-B4DF58C59D10}" dt="2023-06-05T06:09:25.699" v="16" actId="1076"/>
        <pc:sldMkLst>
          <pc:docMk/>
          <pc:sldMk cId="1055352907" sldId="2147468705"/>
        </pc:sldMkLst>
        <pc:spChg chg="mod">
          <ac:chgData name="Akhil Murali(UST,IN)" userId="S::245197@ust.com::b7ef6fff-08df-4175-9009-9cca51404d0e" providerId="AD" clId="Web-{B423445B-E507-40C7-879E-B4DF58C59D10}" dt="2023-06-05T06:09:25.699" v="16" actId="1076"/>
          <ac:spMkLst>
            <pc:docMk/>
            <pc:sldMk cId="1055352907" sldId="2147468705"/>
            <ac:spMk id="3" creationId="{6F6D6701-8715-B5E1-A3FD-F5605731455F}"/>
          </ac:spMkLst>
        </pc:spChg>
      </pc:sldChg>
      <pc:sldChg chg="modSp">
        <pc:chgData name="Akhil Murali(UST,IN)" userId="S::245197@ust.com::b7ef6fff-08df-4175-9009-9cca51404d0e" providerId="AD" clId="Web-{B423445B-E507-40C7-879E-B4DF58C59D10}" dt="2023-06-05T06:09:42.028" v="18" actId="1076"/>
        <pc:sldMkLst>
          <pc:docMk/>
          <pc:sldMk cId="975714707" sldId="2147468706"/>
        </pc:sldMkLst>
        <pc:picChg chg="mod">
          <ac:chgData name="Akhil Murali(UST,IN)" userId="S::245197@ust.com::b7ef6fff-08df-4175-9009-9cca51404d0e" providerId="AD" clId="Web-{B423445B-E507-40C7-879E-B4DF58C59D10}" dt="2023-06-05T06:09:42.028" v="18" actId="1076"/>
          <ac:picMkLst>
            <pc:docMk/>
            <pc:sldMk cId="975714707" sldId="2147468706"/>
            <ac:picMk id="6" creationId="{1EE5C92C-3315-2C69-FC92-411DDA306758}"/>
          </ac:picMkLst>
        </pc:picChg>
      </pc:sldChg>
      <pc:sldChg chg="modSp">
        <pc:chgData name="Akhil Murali(UST,IN)" userId="S::245197@ust.com::b7ef6fff-08df-4175-9009-9cca51404d0e" providerId="AD" clId="Web-{B423445B-E507-40C7-879E-B4DF58C59D10}" dt="2023-06-05T06:09:53.122" v="19" actId="14100"/>
        <pc:sldMkLst>
          <pc:docMk/>
          <pc:sldMk cId="1734534647" sldId="2147468709"/>
        </pc:sldMkLst>
        <pc:picChg chg="mod">
          <ac:chgData name="Akhil Murali(UST,IN)" userId="S::245197@ust.com::b7ef6fff-08df-4175-9009-9cca51404d0e" providerId="AD" clId="Web-{B423445B-E507-40C7-879E-B4DF58C59D10}" dt="2023-06-05T06:09:53.122" v="19" actId="14100"/>
          <ac:picMkLst>
            <pc:docMk/>
            <pc:sldMk cId="1734534647" sldId="2147468709"/>
            <ac:picMk id="6" creationId="{E5235A22-341B-4381-EC27-6DB4403148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9B7-0299-4DAD-ADF2-6A6E078B370C}" type="datetimeFigureOut">
              <a:rPr lang="en-IN" smtClean="0"/>
              <a:t>04-06-2023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62078-F969-4666-A060-AA5DF58C3FF2}" type="slidenum">
              <a:rPr lang="en-IN" smtClean="0"/>
              <a:t>‹#›</a:t>
            </a:fld>
            <a:endParaRPr lang="en-IN"/>
          </a:p>
        </p:txBody>
      </p:sp>
    </p:spTree>
    <p:extLst>
      <p:ext uri="{BB962C8B-B14F-4D97-AF65-F5344CB8AC3E}">
        <p14:creationId xmlns:p14="http://schemas.microsoft.com/office/powerpoint/2010/main" val="26597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Current CPU Usage, No of Exception</a:t>
            </a:r>
          </a:p>
          <a:p>
            <a:r>
              <a:rPr lang="en-US">
                <a:cs typeface="Calibri"/>
              </a:rPr>
              <a:t>From Applications, Services, Servers and stores them in DB</a:t>
            </a:r>
          </a:p>
          <a:p>
            <a:r>
              <a:rPr lang="en-US">
                <a:cs typeface="Calibri"/>
              </a:rPr>
              <a:t>Display data using Prometheus Web UI or Grafana</a:t>
            </a:r>
          </a:p>
          <a:p>
            <a:endParaRPr lang="en-US">
              <a:cs typeface="Calibri"/>
            </a:endParaRPr>
          </a:p>
        </p:txBody>
      </p:sp>
      <p:sp>
        <p:nvSpPr>
          <p:cNvPr id="4" name="Slide Number Placeholder 3"/>
          <p:cNvSpPr>
            <a:spLocks noGrp="1"/>
          </p:cNvSpPr>
          <p:nvPr>
            <p:ph type="sldNum" sz="quarter" idx="5"/>
          </p:nvPr>
        </p:nvSpPr>
        <p:spPr/>
        <p:txBody>
          <a:bodyPr/>
          <a:lstStyle/>
          <a:p>
            <a:fld id="{03062078-F969-4666-A060-AA5DF58C3FF2}" type="slidenum">
              <a:rPr lang="en-IN" smtClean="0"/>
              <a:t>7</a:t>
            </a:fld>
            <a:endParaRPr lang="en-IN"/>
          </a:p>
        </p:txBody>
      </p:sp>
    </p:spTree>
    <p:extLst>
      <p:ext uri="{BB962C8B-B14F-4D97-AF65-F5344CB8AC3E}">
        <p14:creationId xmlns:p14="http://schemas.microsoft.com/office/powerpoint/2010/main" val="775666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many request are made? How many exceptions are occurred</a:t>
            </a:r>
          </a:p>
          <a:p>
            <a:r>
              <a:rPr lang="en-US">
                <a:cs typeface="Calibri"/>
              </a:rPr>
              <a:t>What is the current CPU Usage? What is the current disk space?</a:t>
            </a:r>
          </a:p>
          <a:p>
            <a:r>
              <a:rPr lang="en-US">
                <a:cs typeface="Calibri"/>
              </a:rPr>
              <a:t>How long was some request</a:t>
            </a:r>
          </a:p>
        </p:txBody>
      </p:sp>
      <p:sp>
        <p:nvSpPr>
          <p:cNvPr id="4" name="Slide Number Placeholder 3"/>
          <p:cNvSpPr>
            <a:spLocks noGrp="1"/>
          </p:cNvSpPr>
          <p:nvPr>
            <p:ph type="sldNum" sz="quarter" idx="5"/>
          </p:nvPr>
        </p:nvSpPr>
        <p:spPr/>
        <p:txBody>
          <a:bodyPr/>
          <a:lstStyle/>
          <a:p>
            <a:fld id="{03062078-F969-4666-A060-AA5DF58C3FF2}" type="slidenum">
              <a:rPr lang="en-IN" smtClean="0"/>
              <a:t>9</a:t>
            </a:fld>
            <a:endParaRPr lang="en-IN"/>
          </a:p>
        </p:txBody>
      </p:sp>
    </p:spTree>
    <p:extLst>
      <p:ext uri="{BB962C8B-B14F-4D97-AF65-F5344CB8AC3E}">
        <p14:creationId xmlns:p14="http://schemas.microsoft.com/office/powerpoint/2010/main" val="384760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Grafana is an open-source data visualization and monitoring tool used to create real-time dashboards for analyzing and displaying metrics from various data sources.</a:t>
            </a:r>
          </a:p>
        </p:txBody>
      </p:sp>
      <p:sp>
        <p:nvSpPr>
          <p:cNvPr id="4" name="Slide Number Placeholder 3"/>
          <p:cNvSpPr>
            <a:spLocks noGrp="1"/>
          </p:cNvSpPr>
          <p:nvPr>
            <p:ph type="sldNum" sz="quarter" idx="5"/>
          </p:nvPr>
        </p:nvSpPr>
        <p:spPr/>
        <p:txBody>
          <a:bodyPr/>
          <a:lstStyle/>
          <a:p>
            <a:fld id="{03062078-F969-4666-A060-AA5DF58C3FF2}" type="slidenum">
              <a:rPr lang="en-IN" smtClean="0"/>
              <a:t>10</a:t>
            </a:fld>
            <a:endParaRPr lang="en-IN"/>
          </a:p>
        </p:txBody>
      </p:sp>
    </p:spTree>
    <p:extLst>
      <p:ext uri="{BB962C8B-B14F-4D97-AF65-F5344CB8AC3E}">
        <p14:creationId xmlns:p14="http://schemas.microsoft.com/office/powerpoint/2010/main" val="423347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ADDA-510D-4A62-AA23-7B9EB39E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5DD70-0D86-4A43-B035-1057A4C22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E7608-5807-49FF-92EA-0313E7C94A0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ECAB11C-72D2-4B0B-A843-87E80597CD9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44F51592-4483-4004-8019-1292AAA1D2CA}"/>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490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9AA1-C343-4A77-A735-2BC02D0E8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0B6B86-C5AB-46BD-8DC0-93F4905DD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E24A7-A7A1-49F3-8C77-CE2D4A088CD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B9BD60E-9A5F-4760-BE06-DD32151C8EA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319AE1EB-D5F5-4510-A3D2-60E20BF52CA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9138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B1577-0011-4B2D-B972-1ABBA93D75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CDFC4-A09A-4048-B1F9-A24787544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77EF8-5F71-4786-ABF5-3EC7CB9BB7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73A0FCA-7D1A-4DBF-BDCC-7F6CE0B3EA5F}"/>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52100A33-6441-499C-A6DA-5AB79EF25794}"/>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3166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hoto 01">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0544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rPr>
              <a:t>ust.com</a:t>
            </a:r>
          </a:p>
        </p:txBody>
      </p:sp>
    </p:spTree>
    <p:extLst>
      <p:ext uri="{BB962C8B-B14F-4D97-AF65-F5344CB8AC3E}">
        <p14:creationId xmlns:p14="http://schemas.microsoft.com/office/powerpoint/2010/main" val="11418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A-CC06-4E34-A493-20433DC86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81B12D-0C5F-4933-87EC-402C0BBF36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211C66-820C-43CA-99E7-A8C7EF0D02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0E1B324-6008-4CAE-A167-C95CBB31458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886C52E7-AEAB-4100-AB62-B8E4B611B9E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674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6FC-DB27-429A-9CB2-20782FFAC1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ED51D-FD6E-4125-A6B0-51212F389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7103E1-3D15-46EC-BE67-3D94338A77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16123A8-4FE8-4525-9FBB-B858C8F3CF45}"/>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93F8D064-015C-4868-9063-F2510CBCE7E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567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B0A-9817-46EF-84EE-A83A18A425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309AD-2848-4747-9FB1-08E23FD5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8C4C8-07CF-49B3-BA6C-E7C190F1D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8F5CD-8C86-4EF8-A5FD-1A91FFB8919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EEA3CA-45B2-4357-9AA3-0EA06777DB36}"/>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3A24115B-E60F-48B8-9269-AA1EDF9A2206}"/>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01495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16FC-B317-42C1-8EB1-E71EF4E322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9F3FB-A622-4CC7-8DAB-12F36DFCE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C01926-DA8F-4000-AAAA-CC1E00CB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104ACC-1CCB-469C-9A16-7BF24F7B5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CC84D-094B-4F3E-BDBF-61A2E5DBC5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614FD-A205-4A9F-8271-3F5A9B31713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DE79F5F8-FF35-414D-8F72-A5ECABE103F9}"/>
              </a:ext>
            </a:extLst>
          </p:cNvPr>
          <p:cNvSpPr>
            <a:spLocks noGrp="1"/>
          </p:cNvSpPr>
          <p:nvPr>
            <p:ph type="ftr" sz="quarter" idx="11"/>
          </p:nvPr>
        </p:nvSpPr>
        <p:spPr/>
        <p:txBody>
          <a:bodyPr/>
          <a:lstStyle/>
          <a:p>
            <a:r>
              <a:rPr lang="en-US"/>
              <a:t>Confidential and Proprietary. ©2023 UST Inc</a:t>
            </a:r>
            <a:endParaRPr lang="en-IN"/>
          </a:p>
        </p:txBody>
      </p:sp>
      <p:sp>
        <p:nvSpPr>
          <p:cNvPr id="9" name="Slide Number Placeholder 8">
            <a:extLst>
              <a:ext uri="{FF2B5EF4-FFF2-40B4-BE49-F238E27FC236}">
                <a16:creationId xmlns:a16="http://schemas.microsoft.com/office/drawing/2014/main" id="{52C96F01-0374-408B-9F8E-C8BC54C2D62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628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4D83-745D-4102-A027-7A095253CF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DBD9F2-78C2-4268-AE3D-D1C02E7395B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EC82362-F2CD-4ABC-9198-4B00808B686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6BF211-2AB9-4750-A92E-77F4F922970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22689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E5908-1113-4885-9059-01A2E95422B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0C5CBC5-9094-43BC-A467-6469F4DE2DE3}"/>
              </a:ext>
            </a:extLst>
          </p:cNvPr>
          <p:cNvSpPr>
            <a:spLocks noGrp="1"/>
          </p:cNvSpPr>
          <p:nvPr>
            <p:ph type="ftr" sz="quarter" idx="11"/>
          </p:nvPr>
        </p:nvSpPr>
        <p:spPr/>
        <p:txBody>
          <a:bodyPr/>
          <a:lstStyle/>
          <a:p>
            <a:r>
              <a:rPr lang="en-US"/>
              <a:t>Confidential and Proprietary. ©2023 UST Inc</a:t>
            </a:r>
            <a:endParaRPr lang="en-IN"/>
          </a:p>
        </p:txBody>
      </p:sp>
      <p:sp>
        <p:nvSpPr>
          <p:cNvPr id="4" name="Slide Number Placeholder 3">
            <a:extLst>
              <a:ext uri="{FF2B5EF4-FFF2-40B4-BE49-F238E27FC236}">
                <a16:creationId xmlns:a16="http://schemas.microsoft.com/office/drawing/2014/main" id="{EA14EE8E-45CC-444C-9E82-8698DB05896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5565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AD8-3467-4394-BFB6-5DEA42D5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1EF4DD-877F-4687-8687-96A067B2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8FD72-0C93-4A0D-A5E4-1FB6E50D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1D7A-AC50-4504-9B29-8A3BEC60F8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AB535A7-EB56-4A0C-BE51-A82CAA9AE6DD}"/>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AA3AC088-34AE-44B7-8068-41EF86FD85FD}"/>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5319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211F-32D8-4990-B7B4-4F7DB5E9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87B6A6-B01A-4B32-8654-28E10B572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B602A4-89A1-4A23-AA9A-BA144F361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663A-A2FB-4D29-9A62-42C1FB78DFE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7CDE2C0-6A02-4386-B7DE-E7096C1D81B7}"/>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654F3014-1E84-4964-B9A0-0399C7001193}"/>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289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E71A4-A5B3-4F72-AA69-CAC82014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17FED5-09C3-4157-B1B3-03923221C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50D87E-1FE5-4341-A29E-F9AF684B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0598A1C-5B92-44A2-B032-00AC59F61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A3D9E3E0-5155-43DC-BC87-96C0F7836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40640-FB97-403C-ACEE-868BB27D48AD}" type="slidenum">
              <a:rPr lang="en-IN" smtClean="0"/>
              <a:t>‹#›</a:t>
            </a:fld>
            <a:endParaRPr lang="en-IN"/>
          </a:p>
        </p:txBody>
      </p:sp>
    </p:spTree>
    <p:extLst>
      <p:ext uri="{BB962C8B-B14F-4D97-AF65-F5344CB8AC3E}">
        <p14:creationId xmlns:p14="http://schemas.microsoft.com/office/powerpoint/2010/main" val="309310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javainuse.com/grok"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p:txBody>
          <a:bodyPr anchor="ctr">
            <a:normAutofit/>
          </a:bodyPr>
          <a:lstStyle/>
          <a:p>
            <a:pPr algn="ctr"/>
            <a:r>
              <a:rPr lang="en-US" sz="4400" b="1"/>
              <a:t>Monitoring</a:t>
            </a:r>
            <a:br>
              <a:rPr lang="en-US" sz="4400" b="1"/>
            </a:br>
            <a:r>
              <a:rPr lang="en-US" sz="4400" b="1"/>
              <a:t>Microservices</a:t>
            </a:r>
          </a:p>
        </p:txBody>
      </p:sp>
      <p:sp>
        <p:nvSpPr>
          <p:cNvPr id="4" name="Subtitle 2">
            <a:extLst>
              <a:ext uri="{FF2B5EF4-FFF2-40B4-BE49-F238E27FC236}">
                <a16:creationId xmlns:a16="http://schemas.microsoft.com/office/drawing/2014/main" id="{2A94B361-FE74-EE42-83B2-588F9BABF449}"/>
              </a:ext>
            </a:extLst>
          </p:cNvPr>
          <p:cNvSpPr>
            <a:spLocks noGrp="1"/>
          </p:cNvSpPr>
          <p:nvPr>
            <p:ph type="subTitle" idx="1"/>
          </p:nvPr>
        </p:nvSpPr>
        <p:spPr>
          <a:xfrm>
            <a:off x="467104" y="4509076"/>
            <a:ext cx="5492051" cy="1861795"/>
          </a:xfrm>
        </p:spPr>
        <p:txBody>
          <a:bodyPr anchor="ctr"/>
          <a:lstStyle/>
          <a:p>
            <a:r>
              <a:rPr lang="en-US"/>
              <a:t>AKHIL MURALI</a:t>
            </a:r>
            <a:br>
              <a:rPr lang="en-US"/>
            </a:br>
            <a:r>
              <a:rPr lang="en-US"/>
              <a:t>AMITHA MARY BENNY</a:t>
            </a:r>
            <a:br>
              <a:rPr lang="en-US"/>
            </a:br>
            <a:r>
              <a:rPr lang="en-US"/>
              <a:t>DEVIKA BIJO</a:t>
            </a:r>
            <a:br>
              <a:rPr lang="en-US"/>
            </a:br>
            <a:r>
              <a:rPr lang="en-US"/>
              <a:t>MEENAKSHI SAJEEVAN</a:t>
            </a:r>
          </a:p>
        </p:txBody>
      </p:sp>
      <p:pic>
        <p:nvPicPr>
          <p:cNvPr id="8" name="Picture Placeholder 7" descr="A picture containing water, sky, outdoor, river&#10;&#10;Description automatically generated">
            <a:extLst>
              <a:ext uri="{FF2B5EF4-FFF2-40B4-BE49-F238E27FC236}">
                <a16:creationId xmlns:a16="http://schemas.microsoft.com/office/drawing/2014/main" id="{A39C14FB-E4F3-4544-8769-BC4A1783385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1" r="1"/>
          <a:stretch/>
        </p:blipFill>
        <p:spPr/>
      </p:pic>
      <p:sp>
        <p:nvSpPr>
          <p:cNvPr id="5" name="Subtitle 2">
            <a:extLst>
              <a:ext uri="{FF2B5EF4-FFF2-40B4-BE49-F238E27FC236}">
                <a16:creationId xmlns:a16="http://schemas.microsoft.com/office/drawing/2014/main" id="{DF0F6BF2-3ED3-415C-B16B-F864474F63B3}"/>
              </a:ext>
            </a:extLst>
          </p:cNvPr>
          <p:cNvSpPr txBox="1">
            <a:spLocks/>
          </p:cNvSpPr>
          <p:nvPr/>
        </p:nvSpPr>
        <p:spPr>
          <a:xfrm>
            <a:off x="4486468" y="4932717"/>
            <a:ext cx="2096385" cy="690843"/>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sz="2000" b="0" kern="1200">
                <a:solidFill>
                  <a:schemeClr val="tx1"/>
                </a:solidFill>
                <a:latin typeface="+mn-lt"/>
                <a:ea typeface="+mn-ea"/>
                <a:cs typeface="+mn-cs"/>
              </a:defRPr>
            </a:lvl1pPr>
            <a:lvl2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3pPr>
            <a:lvl4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4pPr>
            <a:lvl5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5pPr>
            <a:lvl6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7pPr>
            <a:lvl8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8pPr>
            <a:lvl9pPr marL="0" indent="0" algn="l" defTabSz="914400" rtl="0" eaLnBrk="1" latinLnBrk="0" hangingPunct="1">
              <a:lnSpc>
                <a:spcPct val="90000"/>
              </a:lnSpc>
              <a:spcBef>
                <a:spcPts val="0"/>
              </a:spcBef>
              <a:buFont typeface="Arial" panose="020B0604020202020204" pitchFamily="34" charset="0"/>
              <a:buNone/>
              <a:defRPr sz="2000" kern="1200">
                <a:solidFill>
                  <a:schemeClr val="tx1"/>
                </a:solidFill>
                <a:latin typeface="+mn-lt"/>
                <a:ea typeface="+mn-ea"/>
                <a:cs typeface="+mn-cs"/>
              </a:defRPr>
            </a:lvl9pPr>
          </a:lstStyle>
          <a:p>
            <a:r>
              <a:rPr lang="en-US" b="1"/>
              <a:t>GOLDEN EAGLES</a:t>
            </a:r>
          </a:p>
        </p:txBody>
      </p:sp>
    </p:spTree>
    <p:extLst>
      <p:ext uri="{BB962C8B-B14F-4D97-AF65-F5344CB8AC3E}">
        <p14:creationId xmlns:p14="http://schemas.microsoft.com/office/powerpoint/2010/main" val="1209264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10</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6" name="TextBox 5">
            <a:extLst>
              <a:ext uri="{FF2B5EF4-FFF2-40B4-BE49-F238E27FC236}">
                <a16:creationId xmlns:a16="http://schemas.microsoft.com/office/drawing/2014/main" id="{8333532D-FB9C-366F-6B66-CA3C50B49703}"/>
              </a:ext>
            </a:extLst>
          </p:cNvPr>
          <p:cNvSpPr txBox="1"/>
          <p:nvPr/>
        </p:nvSpPr>
        <p:spPr>
          <a:xfrm>
            <a:off x="740780" y="557514"/>
            <a:ext cx="32061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Grafana</a:t>
            </a:r>
            <a:endParaRPr lang="en-US" sz="4000"/>
          </a:p>
        </p:txBody>
      </p:sp>
      <p:sp>
        <p:nvSpPr>
          <p:cNvPr id="8" name="TextBox 7">
            <a:extLst>
              <a:ext uri="{FF2B5EF4-FFF2-40B4-BE49-F238E27FC236}">
                <a16:creationId xmlns:a16="http://schemas.microsoft.com/office/drawing/2014/main" id="{697B2901-840A-1EAB-8278-0A960E451DC9}"/>
              </a:ext>
            </a:extLst>
          </p:cNvPr>
          <p:cNvSpPr txBox="1"/>
          <p:nvPr/>
        </p:nvSpPr>
        <p:spPr>
          <a:xfrm>
            <a:off x="1307588" y="2182002"/>
            <a:ext cx="9346293" cy="32571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b="1">
                <a:cs typeface="Calibri"/>
              </a:rPr>
              <a:t>Open Source</a:t>
            </a:r>
          </a:p>
          <a:p>
            <a:pPr marL="457200" indent="-457200">
              <a:lnSpc>
                <a:spcPct val="150000"/>
              </a:lnSpc>
              <a:buFont typeface="Arial"/>
              <a:buChar char="•"/>
            </a:pPr>
            <a:r>
              <a:rPr lang="en-US" sz="2800" b="1">
                <a:cs typeface="Calibri"/>
              </a:rPr>
              <a:t>Data Visualization</a:t>
            </a:r>
          </a:p>
          <a:p>
            <a:pPr marL="457200" indent="-457200">
              <a:lnSpc>
                <a:spcPct val="150000"/>
              </a:lnSpc>
              <a:buFont typeface="Arial"/>
              <a:buChar char="•"/>
            </a:pPr>
            <a:r>
              <a:rPr lang="en-US" sz="2800" b="1">
                <a:cs typeface="Calibri"/>
              </a:rPr>
              <a:t>Charts, Graphs, Dashboards</a:t>
            </a:r>
          </a:p>
          <a:p>
            <a:pPr marL="457200" indent="-457200">
              <a:lnSpc>
                <a:spcPct val="150000"/>
              </a:lnSpc>
              <a:buFont typeface="Arial"/>
              <a:buChar char="•"/>
            </a:pPr>
            <a:r>
              <a:rPr lang="en-US" sz="2800" b="1">
                <a:cs typeface="Calibri"/>
              </a:rPr>
              <a:t>Various monitoring tools like Prometheus, </a:t>
            </a:r>
            <a:r>
              <a:rPr lang="en-US" sz="2800" b="1" err="1">
                <a:cs typeface="Calibri"/>
              </a:rPr>
              <a:t>InfluxDB</a:t>
            </a:r>
          </a:p>
          <a:p>
            <a:pPr marL="457200" indent="-457200">
              <a:lnSpc>
                <a:spcPct val="150000"/>
              </a:lnSpc>
              <a:buFont typeface="Arial"/>
              <a:buChar char="•"/>
            </a:pPr>
            <a:endParaRPr lang="en-US" sz="2800" b="1">
              <a:cs typeface="Calibri"/>
            </a:endParaRPr>
          </a:p>
        </p:txBody>
      </p:sp>
      <p:pic>
        <p:nvPicPr>
          <p:cNvPr id="9" name="Picture 9" descr="Logo&#10;&#10;Description automatically generated">
            <a:extLst>
              <a:ext uri="{FF2B5EF4-FFF2-40B4-BE49-F238E27FC236}">
                <a16:creationId xmlns:a16="http://schemas.microsoft.com/office/drawing/2014/main" id="{27B12172-6FD1-010E-ECC5-5059810B27C2}"/>
              </a:ext>
            </a:extLst>
          </p:cNvPr>
          <p:cNvPicPr>
            <a:picLocks noChangeAspect="1"/>
          </p:cNvPicPr>
          <p:nvPr/>
        </p:nvPicPr>
        <p:blipFill>
          <a:blip r:embed="rId4"/>
          <a:stretch>
            <a:fillRect/>
          </a:stretch>
        </p:blipFill>
        <p:spPr>
          <a:xfrm>
            <a:off x="8866909" y="615090"/>
            <a:ext cx="2743200" cy="2801493"/>
          </a:xfrm>
          <a:prstGeom prst="rect">
            <a:avLst/>
          </a:prstGeom>
        </p:spPr>
      </p:pic>
    </p:spTree>
    <p:extLst>
      <p:ext uri="{BB962C8B-B14F-4D97-AF65-F5344CB8AC3E}">
        <p14:creationId xmlns:p14="http://schemas.microsoft.com/office/powerpoint/2010/main" val="411427775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pic>
        <p:nvPicPr>
          <p:cNvPr id="5" name="Picture 5" descr="A picture containing text, parking&#10;&#10;Description automatically generated">
            <a:extLst>
              <a:ext uri="{FF2B5EF4-FFF2-40B4-BE49-F238E27FC236}">
                <a16:creationId xmlns:a16="http://schemas.microsoft.com/office/drawing/2014/main" id="{DAFEE356-6D58-6075-6846-E206C212CEBF}"/>
              </a:ext>
            </a:extLst>
          </p:cNvPr>
          <p:cNvPicPr>
            <a:picLocks noChangeAspect="1"/>
          </p:cNvPicPr>
          <p:nvPr/>
        </p:nvPicPr>
        <p:blipFill>
          <a:blip r:embed="rId3"/>
          <a:stretch>
            <a:fillRect/>
          </a:stretch>
        </p:blipFill>
        <p:spPr>
          <a:xfrm>
            <a:off x="885464" y="2346766"/>
            <a:ext cx="1711125" cy="1701479"/>
          </a:xfrm>
          <a:prstGeom prst="rect">
            <a:avLst/>
          </a:prstGeom>
        </p:spPr>
      </p:pic>
      <p:sp>
        <p:nvSpPr>
          <p:cNvPr id="7" name="TextBox 6">
            <a:extLst>
              <a:ext uri="{FF2B5EF4-FFF2-40B4-BE49-F238E27FC236}">
                <a16:creationId xmlns:a16="http://schemas.microsoft.com/office/drawing/2014/main" id="{23B69794-A892-D811-B0A3-46061752256F}"/>
              </a:ext>
            </a:extLst>
          </p:cNvPr>
          <p:cNvSpPr txBox="1"/>
          <p:nvPr/>
        </p:nvSpPr>
        <p:spPr>
          <a:xfrm>
            <a:off x="740780" y="557514"/>
            <a:ext cx="32061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Grafana</a:t>
            </a:r>
            <a:endParaRPr lang="en-US" sz="4000"/>
          </a:p>
        </p:txBody>
      </p:sp>
      <p:pic>
        <p:nvPicPr>
          <p:cNvPr id="8" name="Picture 8" descr="Icon&#10;&#10;Description automatically generated">
            <a:extLst>
              <a:ext uri="{FF2B5EF4-FFF2-40B4-BE49-F238E27FC236}">
                <a16:creationId xmlns:a16="http://schemas.microsoft.com/office/drawing/2014/main" id="{2832B9F1-2512-0080-FF7D-F83603ACB26F}"/>
              </a:ext>
            </a:extLst>
          </p:cNvPr>
          <p:cNvPicPr>
            <a:picLocks noChangeAspect="1"/>
          </p:cNvPicPr>
          <p:nvPr/>
        </p:nvPicPr>
        <p:blipFill>
          <a:blip r:embed="rId4"/>
          <a:stretch>
            <a:fillRect/>
          </a:stretch>
        </p:blipFill>
        <p:spPr>
          <a:xfrm>
            <a:off x="4878729" y="1160361"/>
            <a:ext cx="1797935" cy="1768999"/>
          </a:xfrm>
          <a:prstGeom prst="rect">
            <a:avLst/>
          </a:prstGeom>
        </p:spPr>
      </p:pic>
      <p:pic>
        <p:nvPicPr>
          <p:cNvPr id="9" name="Picture 9" descr="Graphical user interface, icon&#10;&#10;Description automatically generated">
            <a:extLst>
              <a:ext uri="{FF2B5EF4-FFF2-40B4-BE49-F238E27FC236}">
                <a16:creationId xmlns:a16="http://schemas.microsoft.com/office/drawing/2014/main" id="{4837C875-606B-8341-FB0B-013394D6FA71}"/>
              </a:ext>
            </a:extLst>
          </p:cNvPr>
          <p:cNvPicPr>
            <a:picLocks noChangeAspect="1"/>
          </p:cNvPicPr>
          <p:nvPr/>
        </p:nvPicPr>
        <p:blipFill>
          <a:blip r:embed="rId5"/>
          <a:stretch>
            <a:fillRect/>
          </a:stretch>
        </p:blipFill>
        <p:spPr>
          <a:xfrm>
            <a:off x="8949159" y="1613704"/>
            <a:ext cx="2251276" cy="2251276"/>
          </a:xfrm>
          <a:prstGeom prst="rect">
            <a:avLst/>
          </a:prstGeom>
        </p:spPr>
      </p:pic>
      <p:sp>
        <p:nvSpPr>
          <p:cNvPr id="11" name="TextBox 10">
            <a:extLst>
              <a:ext uri="{FF2B5EF4-FFF2-40B4-BE49-F238E27FC236}">
                <a16:creationId xmlns:a16="http://schemas.microsoft.com/office/drawing/2014/main" id="{7DFC5185-0BC9-1062-317C-5641841EA4BE}"/>
              </a:ext>
            </a:extLst>
          </p:cNvPr>
          <p:cNvSpPr txBox="1"/>
          <p:nvPr/>
        </p:nvSpPr>
        <p:spPr>
          <a:xfrm>
            <a:off x="804672" y="4206637"/>
            <a:ext cx="3409709" cy="1261884"/>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Data Producer </a:t>
            </a:r>
            <a:r>
              <a:rPr lang="en-US" sz="2400">
                <a:cs typeface="Calibri"/>
              </a:rPr>
              <a:t>(Kubernetes Pods, IoT Devices, VMs, etc.)</a:t>
            </a:r>
          </a:p>
        </p:txBody>
      </p:sp>
      <p:sp>
        <p:nvSpPr>
          <p:cNvPr id="12" name="TextBox 11">
            <a:extLst>
              <a:ext uri="{FF2B5EF4-FFF2-40B4-BE49-F238E27FC236}">
                <a16:creationId xmlns:a16="http://schemas.microsoft.com/office/drawing/2014/main" id="{402E71DA-0C0C-8825-6AD1-6FEAA00C934A}"/>
              </a:ext>
            </a:extLst>
          </p:cNvPr>
          <p:cNvSpPr txBox="1"/>
          <p:nvPr/>
        </p:nvSpPr>
        <p:spPr>
          <a:xfrm>
            <a:off x="4576089" y="3078105"/>
            <a:ext cx="2676646" cy="830997"/>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Data Source</a:t>
            </a:r>
            <a:endParaRPr lang="en-US"/>
          </a:p>
          <a:p>
            <a:r>
              <a:rPr lang="en-US" sz="2000">
                <a:cs typeface="Calibri"/>
              </a:rPr>
              <a:t>(Prometheus, </a:t>
            </a:r>
            <a:r>
              <a:rPr lang="en-US" sz="2000" err="1">
                <a:cs typeface="Calibri"/>
              </a:rPr>
              <a:t>InfluxDB</a:t>
            </a:r>
            <a:r>
              <a:rPr lang="en-US" sz="2000">
                <a:cs typeface="Calibri"/>
              </a:rPr>
              <a:t>)</a:t>
            </a:r>
            <a:endParaRPr lang="en-US"/>
          </a:p>
        </p:txBody>
      </p:sp>
      <p:pic>
        <p:nvPicPr>
          <p:cNvPr id="14" name="Picture 9" descr="Logo&#10;&#10;Description automatically generated">
            <a:extLst>
              <a:ext uri="{FF2B5EF4-FFF2-40B4-BE49-F238E27FC236}">
                <a16:creationId xmlns:a16="http://schemas.microsoft.com/office/drawing/2014/main" id="{EB02B07E-C132-0655-5EE1-67F9310650E6}"/>
              </a:ext>
            </a:extLst>
          </p:cNvPr>
          <p:cNvPicPr>
            <a:picLocks noChangeAspect="1"/>
          </p:cNvPicPr>
          <p:nvPr/>
        </p:nvPicPr>
        <p:blipFill>
          <a:blip r:embed="rId6"/>
          <a:stretch>
            <a:fillRect/>
          </a:stretch>
        </p:blipFill>
        <p:spPr>
          <a:xfrm>
            <a:off x="10458428" y="2852862"/>
            <a:ext cx="1585732" cy="1624733"/>
          </a:xfrm>
          <a:prstGeom prst="rect">
            <a:avLst/>
          </a:prstGeom>
        </p:spPr>
      </p:pic>
      <p:sp>
        <p:nvSpPr>
          <p:cNvPr id="15" name="TextBox 14">
            <a:extLst>
              <a:ext uri="{FF2B5EF4-FFF2-40B4-BE49-F238E27FC236}">
                <a16:creationId xmlns:a16="http://schemas.microsoft.com/office/drawing/2014/main" id="{45E8B4E6-2CD5-6C7D-00F6-B2F88D495DD1}"/>
              </a:ext>
            </a:extLst>
          </p:cNvPr>
          <p:cNvSpPr txBox="1"/>
          <p:nvPr/>
        </p:nvSpPr>
        <p:spPr>
          <a:xfrm>
            <a:off x="9109506" y="1264738"/>
            <a:ext cx="1914647" cy="523220"/>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Dashboard</a:t>
            </a:r>
            <a:endParaRPr lang="en-US"/>
          </a:p>
        </p:txBody>
      </p:sp>
      <p:cxnSp>
        <p:nvCxnSpPr>
          <p:cNvPr id="16" name="Straight Arrow Connector 15">
            <a:extLst>
              <a:ext uri="{FF2B5EF4-FFF2-40B4-BE49-F238E27FC236}">
                <a16:creationId xmlns:a16="http://schemas.microsoft.com/office/drawing/2014/main" id="{BB9B173A-0C5D-0D92-EEC9-4ADD0D6BC134}"/>
              </a:ext>
            </a:extLst>
          </p:cNvPr>
          <p:cNvCxnSpPr/>
          <p:nvPr/>
        </p:nvCxnSpPr>
        <p:spPr>
          <a:xfrm flipV="1">
            <a:off x="2764420" y="2005313"/>
            <a:ext cx="2100804" cy="126549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82F198-49F7-BBD1-955C-8E96E2D79290}"/>
              </a:ext>
            </a:extLst>
          </p:cNvPr>
          <p:cNvCxnSpPr/>
          <p:nvPr/>
        </p:nvCxnSpPr>
        <p:spPr>
          <a:xfrm flipH="1" flipV="1">
            <a:off x="6734656" y="1964923"/>
            <a:ext cx="2152891" cy="8218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7051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6" name="TextBox 5">
            <a:extLst>
              <a:ext uri="{FF2B5EF4-FFF2-40B4-BE49-F238E27FC236}">
                <a16:creationId xmlns:a16="http://schemas.microsoft.com/office/drawing/2014/main" id="{B2689152-F6A4-81D1-C60B-3070C0C475BA}"/>
              </a:ext>
            </a:extLst>
          </p:cNvPr>
          <p:cNvSpPr txBox="1"/>
          <p:nvPr/>
        </p:nvSpPr>
        <p:spPr>
          <a:xfrm>
            <a:off x="740780" y="557514"/>
            <a:ext cx="32061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Grafana</a:t>
            </a:r>
            <a:endParaRPr lang="en-US" sz="4000"/>
          </a:p>
        </p:txBody>
      </p:sp>
      <p:sp>
        <p:nvSpPr>
          <p:cNvPr id="8" name="TextBox 7">
            <a:extLst>
              <a:ext uri="{FF2B5EF4-FFF2-40B4-BE49-F238E27FC236}">
                <a16:creationId xmlns:a16="http://schemas.microsoft.com/office/drawing/2014/main" id="{54A11541-ED74-F359-880B-CA8681D9E9AD}"/>
              </a:ext>
            </a:extLst>
          </p:cNvPr>
          <p:cNvSpPr txBox="1"/>
          <p:nvPr/>
        </p:nvSpPr>
        <p:spPr>
          <a:xfrm>
            <a:off x="1442977" y="1558724"/>
            <a:ext cx="106236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Metrics: CPU Load, Current Memory Usage, Temperature</a:t>
            </a:r>
            <a:endParaRPr lang="en-US" sz="1400" err="1"/>
          </a:p>
        </p:txBody>
      </p:sp>
      <p:sp>
        <p:nvSpPr>
          <p:cNvPr id="10" name="TextBox 9">
            <a:extLst>
              <a:ext uri="{FF2B5EF4-FFF2-40B4-BE49-F238E27FC236}">
                <a16:creationId xmlns:a16="http://schemas.microsoft.com/office/drawing/2014/main" id="{FC10CDE8-BB6C-6C71-D5A9-FE016C3B919B}"/>
              </a:ext>
            </a:extLst>
          </p:cNvPr>
          <p:cNvSpPr txBox="1"/>
          <p:nvPr/>
        </p:nvSpPr>
        <p:spPr>
          <a:xfrm>
            <a:off x="1442977" y="2137458"/>
            <a:ext cx="106236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Log: Timestamp, Logging level, Description</a:t>
            </a:r>
            <a:endParaRPr lang="en-US" sz="3200">
              <a:cs typeface="Calibri"/>
            </a:endParaRPr>
          </a:p>
        </p:txBody>
      </p:sp>
    </p:spTree>
    <p:extLst>
      <p:ext uri="{BB962C8B-B14F-4D97-AF65-F5344CB8AC3E}">
        <p14:creationId xmlns:p14="http://schemas.microsoft.com/office/powerpoint/2010/main" val="74965143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78D9-E5F4-B730-7A75-AA83F9DC3E54}"/>
              </a:ext>
            </a:extLst>
          </p:cNvPr>
          <p:cNvSpPr>
            <a:spLocks noGrp="1"/>
          </p:cNvSpPr>
          <p:nvPr>
            <p:ph type="ctrTitle"/>
          </p:nvPr>
        </p:nvSpPr>
        <p:spPr>
          <a:xfrm>
            <a:off x="1293962" y="633533"/>
            <a:ext cx="9144000" cy="2387600"/>
          </a:xfrm>
        </p:spPr>
        <p:txBody>
          <a:bodyPr>
            <a:normAutofit/>
          </a:bodyPr>
          <a:lstStyle/>
          <a:p>
            <a:r>
              <a:rPr lang="en-US" sz="4000" b="1">
                <a:latin typeface="Calibri"/>
                <a:cs typeface="Arial"/>
              </a:rPr>
              <a:t>ELK(Elasticsearch, Logstash, and Kibana)</a:t>
            </a:r>
            <a:endParaRPr lang="en-US" sz="4000" b="1">
              <a:latin typeface="Calibri"/>
            </a:endParaRPr>
          </a:p>
        </p:txBody>
      </p:sp>
      <p:sp>
        <p:nvSpPr>
          <p:cNvPr id="4" name="Footer Placeholder 3">
            <a:extLst>
              <a:ext uri="{FF2B5EF4-FFF2-40B4-BE49-F238E27FC236}">
                <a16:creationId xmlns:a16="http://schemas.microsoft.com/office/drawing/2014/main" id="{B1F1C5BB-0A0F-07A7-AC7E-E6C8025C76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16C7B1-CDAC-8B87-CFE8-C17AE4A4F2E7}"/>
              </a:ext>
            </a:extLst>
          </p:cNvPr>
          <p:cNvSpPr>
            <a:spLocks noGrp="1"/>
          </p:cNvSpPr>
          <p:nvPr>
            <p:ph type="sldNum" sz="quarter" idx="12"/>
          </p:nvPr>
        </p:nvSpPr>
        <p:spPr/>
        <p:txBody>
          <a:bodyPr/>
          <a:lstStyle/>
          <a:p>
            <a:fld id="{D4C40640-FB97-403C-ACEE-868BB27D48AD}" type="slidenum">
              <a:rPr lang="en-IN" dirty="0" smtClean="0"/>
              <a:t>13</a:t>
            </a:fld>
            <a:endParaRPr lang="en-IN"/>
          </a:p>
        </p:txBody>
      </p:sp>
      <p:pic>
        <p:nvPicPr>
          <p:cNvPr id="6" name="Picture 6">
            <a:extLst>
              <a:ext uri="{FF2B5EF4-FFF2-40B4-BE49-F238E27FC236}">
                <a16:creationId xmlns:a16="http://schemas.microsoft.com/office/drawing/2014/main" id="{16A2E6B1-7800-87C8-FA2E-FFE6C0E01BD5}"/>
              </a:ext>
            </a:extLst>
          </p:cNvPr>
          <p:cNvPicPr>
            <a:picLocks noChangeAspect="1"/>
          </p:cNvPicPr>
          <p:nvPr/>
        </p:nvPicPr>
        <p:blipFill>
          <a:blip r:embed="rId2"/>
          <a:stretch>
            <a:fillRect/>
          </a:stretch>
        </p:blipFill>
        <p:spPr>
          <a:xfrm>
            <a:off x="2659635" y="3129587"/>
            <a:ext cx="5723087" cy="2898474"/>
          </a:xfrm>
          <a:prstGeom prst="rect">
            <a:avLst/>
          </a:prstGeom>
        </p:spPr>
      </p:pic>
    </p:spTree>
    <p:extLst>
      <p:ext uri="{BB962C8B-B14F-4D97-AF65-F5344CB8AC3E}">
        <p14:creationId xmlns:p14="http://schemas.microsoft.com/office/powerpoint/2010/main" val="2767380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448E-34EE-9A1E-E42B-6A61724B0772}"/>
              </a:ext>
            </a:extLst>
          </p:cNvPr>
          <p:cNvSpPr>
            <a:spLocks noGrp="1"/>
          </p:cNvSpPr>
          <p:nvPr>
            <p:ph type="title"/>
          </p:nvPr>
        </p:nvSpPr>
        <p:spPr/>
        <p:txBody>
          <a:bodyPr>
            <a:normAutofit/>
          </a:bodyPr>
          <a:lstStyle/>
          <a:p>
            <a:r>
              <a:rPr lang="en-US" sz="4000" b="1">
                <a:latin typeface="Calibri"/>
                <a:cs typeface="Calibri"/>
              </a:rPr>
              <a:t>What is ELK?</a:t>
            </a:r>
          </a:p>
        </p:txBody>
      </p:sp>
      <p:sp>
        <p:nvSpPr>
          <p:cNvPr id="3" name="Content Placeholder 2">
            <a:extLst>
              <a:ext uri="{FF2B5EF4-FFF2-40B4-BE49-F238E27FC236}">
                <a16:creationId xmlns:a16="http://schemas.microsoft.com/office/drawing/2014/main" id="{A0A94D2A-CF0C-CC18-B112-F85B88CD2C0C}"/>
              </a:ext>
            </a:extLst>
          </p:cNvPr>
          <p:cNvSpPr>
            <a:spLocks noGrp="1"/>
          </p:cNvSpPr>
          <p:nvPr>
            <p:ph idx="1"/>
          </p:nvPr>
        </p:nvSpPr>
        <p:spPr>
          <a:xfrm>
            <a:off x="838200" y="1825625"/>
            <a:ext cx="10961298" cy="4523866"/>
          </a:xfrm>
        </p:spPr>
        <p:txBody>
          <a:bodyPr vert="horz" lIns="91440" tIns="45720" rIns="91440" bIns="45720" rtlCol="0" anchor="t">
            <a:normAutofit/>
          </a:bodyPr>
          <a:lstStyle/>
          <a:p>
            <a:pPr algn="just">
              <a:buNone/>
            </a:pPr>
            <a:r>
              <a:rPr lang="en-US">
                <a:latin typeface="Calibri"/>
                <a:cs typeface="Calibri"/>
              </a:rPr>
              <a:t>The ELK Stack consists of three open-source products - Elasticsearch, Logstash, and Kibana from Elastic.</a:t>
            </a:r>
          </a:p>
          <a:p>
            <a:pPr algn="just">
              <a:buFont typeface="Arial"/>
              <a:buChar char="•"/>
            </a:pPr>
            <a:r>
              <a:rPr lang="en-US">
                <a:latin typeface="Calibri"/>
                <a:cs typeface="Calibri"/>
              </a:rPr>
              <a:t>Elasticsearch is a NoSQL database that is based on the Lucene search engine.</a:t>
            </a:r>
          </a:p>
          <a:p>
            <a:pPr algn="just">
              <a:buFont typeface="Arial"/>
              <a:buChar char="•"/>
            </a:pPr>
            <a:r>
              <a:rPr lang="en-US">
                <a:latin typeface="Calibri"/>
                <a:cs typeface="Calibri"/>
              </a:rPr>
              <a:t>Logstash is a log pipeline tool that accepts inputs from various sources, executes different transformations, and exports the data to various targets. </a:t>
            </a:r>
          </a:p>
          <a:p>
            <a:pPr algn="just">
              <a:buFont typeface="Arial"/>
              <a:buChar char="•"/>
            </a:pPr>
            <a:r>
              <a:rPr lang="en-US">
                <a:latin typeface="Calibri"/>
                <a:cs typeface="Calibri"/>
              </a:rPr>
              <a:t>Kibana is a visualization UI layer that works on top of Elasticsearch.</a:t>
            </a:r>
            <a:endParaRPr lang="en-US">
              <a:latin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E7C63F66-385B-A922-EF04-B8ED9FAC836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7EFFBDA-F0BA-A7C6-F9CD-3AD46003282D}"/>
              </a:ext>
            </a:extLst>
          </p:cNvPr>
          <p:cNvSpPr>
            <a:spLocks noGrp="1"/>
          </p:cNvSpPr>
          <p:nvPr>
            <p:ph type="sldNum" sz="quarter" idx="12"/>
          </p:nvPr>
        </p:nvSpPr>
        <p:spPr/>
        <p:txBody>
          <a:bodyPr/>
          <a:lstStyle/>
          <a:p>
            <a:fld id="{D4C40640-FB97-403C-ACEE-868BB27D48AD}" type="slidenum">
              <a:rPr lang="en-IN" smtClean="0"/>
              <a:t>14</a:t>
            </a:fld>
            <a:endParaRPr lang="en-IN"/>
          </a:p>
        </p:txBody>
      </p:sp>
    </p:spTree>
    <p:extLst>
      <p:ext uri="{BB962C8B-B14F-4D97-AF65-F5344CB8AC3E}">
        <p14:creationId xmlns:p14="http://schemas.microsoft.com/office/powerpoint/2010/main" val="317155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BAE6-95C0-CC38-3604-8984A79677A5}"/>
              </a:ext>
            </a:extLst>
          </p:cNvPr>
          <p:cNvSpPr>
            <a:spLocks noGrp="1"/>
          </p:cNvSpPr>
          <p:nvPr>
            <p:ph type="title"/>
          </p:nvPr>
        </p:nvSpPr>
        <p:spPr/>
        <p:txBody>
          <a:bodyPr>
            <a:normAutofit/>
          </a:bodyPr>
          <a:lstStyle/>
          <a:p>
            <a:r>
              <a:rPr lang="en-US" sz="4000" b="1">
                <a:latin typeface="Calibri"/>
                <a:cs typeface="Arial"/>
              </a:rPr>
              <a:t>Architecture</a:t>
            </a:r>
            <a:endParaRPr lang="en-US" sz="4000" b="1">
              <a:latin typeface="Calibri"/>
            </a:endParaRPr>
          </a:p>
        </p:txBody>
      </p:sp>
      <p:sp>
        <p:nvSpPr>
          <p:cNvPr id="4" name="Footer Placeholder 3">
            <a:extLst>
              <a:ext uri="{FF2B5EF4-FFF2-40B4-BE49-F238E27FC236}">
                <a16:creationId xmlns:a16="http://schemas.microsoft.com/office/drawing/2014/main" id="{20841742-337F-EAFD-CAA3-4193D44AFA3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4C51932-88CD-0C38-1447-4E44C16F807C}"/>
              </a:ext>
            </a:extLst>
          </p:cNvPr>
          <p:cNvSpPr>
            <a:spLocks noGrp="1"/>
          </p:cNvSpPr>
          <p:nvPr>
            <p:ph type="sldNum" sz="quarter" idx="12"/>
          </p:nvPr>
        </p:nvSpPr>
        <p:spPr/>
        <p:txBody>
          <a:bodyPr/>
          <a:lstStyle/>
          <a:p>
            <a:fld id="{D4C40640-FB97-403C-ACEE-868BB27D48AD}" type="slidenum">
              <a:rPr lang="en-IN" smtClean="0"/>
              <a:t>15</a:t>
            </a:fld>
            <a:endParaRPr lang="en-IN"/>
          </a:p>
        </p:txBody>
      </p:sp>
      <p:pic>
        <p:nvPicPr>
          <p:cNvPr id="6" name="Picture 6" descr="Diagram&#10;&#10;Description automatically generated">
            <a:extLst>
              <a:ext uri="{FF2B5EF4-FFF2-40B4-BE49-F238E27FC236}">
                <a16:creationId xmlns:a16="http://schemas.microsoft.com/office/drawing/2014/main" id="{E13D0E24-C920-950D-8A73-B3C9B38A0741}"/>
              </a:ext>
            </a:extLst>
          </p:cNvPr>
          <p:cNvPicPr>
            <a:picLocks noChangeAspect="1"/>
          </p:cNvPicPr>
          <p:nvPr/>
        </p:nvPicPr>
        <p:blipFill>
          <a:blip r:embed="rId2"/>
          <a:stretch>
            <a:fillRect/>
          </a:stretch>
        </p:blipFill>
        <p:spPr>
          <a:xfrm>
            <a:off x="1497671" y="1605412"/>
            <a:ext cx="9656731" cy="4610458"/>
          </a:xfrm>
          <a:prstGeom prst="rect">
            <a:avLst/>
          </a:prstGeom>
        </p:spPr>
      </p:pic>
    </p:spTree>
    <p:extLst>
      <p:ext uri="{BB962C8B-B14F-4D97-AF65-F5344CB8AC3E}">
        <p14:creationId xmlns:p14="http://schemas.microsoft.com/office/powerpoint/2010/main" val="37393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9DDD-948B-E2EC-0275-3357BE50551B}"/>
              </a:ext>
            </a:extLst>
          </p:cNvPr>
          <p:cNvSpPr>
            <a:spLocks noGrp="1"/>
          </p:cNvSpPr>
          <p:nvPr>
            <p:ph type="title"/>
          </p:nvPr>
        </p:nvSpPr>
        <p:spPr/>
        <p:txBody>
          <a:bodyPr>
            <a:normAutofit/>
          </a:bodyPr>
          <a:lstStyle/>
          <a:p>
            <a:r>
              <a:rPr lang="en-US" sz="4000" b="1">
                <a:latin typeface="Calibri"/>
                <a:cs typeface="Calibri"/>
              </a:rPr>
              <a:t>Need for it?</a:t>
            </a:r>
          </a:p>
        </p:txBody>
      </p:sp>
      <p:sp>
        <p:nvSpPr>
          <p:cNvPr id="3" name="Content Placeholder 2">
            <a:extLst>
              <a:ext uri="{FF2B5EF4-FFF2-40B4-BE49-F238E27FC236}">
                <a16:creationId xmlns:a16="http://schemas.microsoft.com/office/drawing/2014/main" id="{29C8F873-BB03-27B6-480B-DD44DB66910C}"/>
              </a:ext>
            </a:extLst>
          </p:cNvPr>
          <p:cNvSpPr>
            <a:spLocks noGrp="1"/>
          </p:cNvSpPr>
          <p:nvPr>
            <p:ph idx="1"/>
          </p:nvPr>
        </p:nvSpPr>
        <p:spPr/>
        <p:txBody>
          <a:bodyPr vert="horz" lIns="91440" tIns="45720" rIns="91440" bIns="45720" rtlCol="0" anchor="t">
            <a:normAutofit/>
          </a:bodyPr>
          <a:lstStyle/>
          <a:p>
            <a:pPr algn="just"/>
            <a:r>
              <a:rPr lang="en-US">
                <a:solidFill>
                  <a:srgbClr val="333333"/>
                </a:solidFill>
                <a:latin typeface="Calibri"/>
                <a:cs typeface="Calibri"/>
              </a:rPr>
              <a:t>These are used together for log analysis in various environments. </a:t>
            </a:r>
            <a:endParaRPr lang="en-US">
              <a:latin typeface="Calibri"/>
              <a:cs typeface="Calibri"/>
            </a:endParaRPr>
          </a:p>
          <a:p>
            <a:pPr algn="just"/>
            <a:r>
              <a:rPr lang="en-US">
                <a:solidFill>
                  <a:srgbClr val="333333"/>
                </a:solidFill>
                <a:latin typeface="Calibri"/>
                <a:cs typeface="Calibri"/>
              </a:rPr>
              <a:t>Logstash collects and parses logs, Elastic search indexes and store this information.</a:t>
            </a:r>
            <a:endParaRPr lang="en-US">
              <a:latin typeface="Calibri"/>
              <a:cs typeface="Calibri"/>
            </a:endParaRPr>
          </a:p>
          <a:p>
            <a:pPr algn="just"/>
            <a:r>
              <a:rPr lang="en-US">
                <a:solidFill>
                  <a:srgbClr val="333333"/>
                </a:solidFill>
                <a:latin typeface="Calibri"/>
                <a:cs typeface="Calibri"/>
              </a:rPr>
              <a:t>Kibana provides a UI layer that provide actionable insights.</a:t>
            </a:r>
            <a:endParaRPr lang="en-US">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FA3135EA-45A9-4390-59FB-3525574B2B7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7E15B9E-4592-AE8C-7F36-0133855D58FF}"/>
              </a:ext>
            </a:extLst>
          </p:cNvPr>
          <p:cNvSpPr>
            <a:spLocks noGrp="1"/>
          </p:cNvSpPr>
          <p:nvPr>
            <p:ph type="sldNum" sz="quarter" idx="12"/>
          </p:nvPr>
        </p:nvSpPr>
        <p:spPr/>
        <p:txBody>
          <a:bodyPr/>
          <a:lstStyle/>
          <a:p>
            <a:fld id="{D4C40640-FB97-403C-ACEE-868BB27D48AD}" type="slidenum">
              <a:rPr lang="en-IN" smtClean="0"/>
              <a:t>16</a:t>
            </a:fld>
            <a:endParaRPr lang="en-IN"/>
          </a:p>
        </p:txBody>
      </p:sp>
    </p:spTree>
    <p:extLst>
      <p:ext uri="{BB962C8B-B14F-4D97-AF65-F5344CB8AC3E}">
        <p14:creationId xmlns:p14="http://schemas.microsoft.com/office/powerpoint/2010/main" val="230387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7124-2C4F-3292-E938-083D64330450}"/>
              </a:ext>
            </a:extLst>
          </p:cNvPr>
          <p:cNvSpPr>
            <a:spLocks noGrp="1"/>
          </p:cNvSpPr>
          <p:nvPr>
            <p:ph type="title"/>
          </p:nvPr>
        </p:nvSpPr>
        <p:spPr/>
        <p:txBody>
          <a:bodyPr>
            <a:normAutofit/>
          </a:bodyPr>
          <a:lstStyle/>
          <a:p>
            <a:r>
              <a:rPr lang="en-US" sz="4000" b="1">
                <a:solidFill>
                  <a:srgbClr val="333333"/>
                </a:solidFill>
                <a:latin typeface="Calibri"/>
                <a:cs typeface="Calibri"/>
              </a:rPr>
              <a:t>Use Cases</a:t>
            </a:r>
            <a:endParaRPr lang="en-US" sz="4000">
              <a:latin typeface="Calibri"/>
              <a:cs typeface="Calibri"/>
            </a:endParaRPr>
          </a:p>
        </p:txBody>
      </p:sp>
      <p:sp>
        <p:nvSpPr>
          <p:cNvPr id="3" name="Content Placeholder 2">
            <a:extLst>
              <a:ext uri="{FF2B5EF4-FFF2-40B4-BE49-F238E27FC236}">
                <a16:creationId xmlns:a16="http://schemas.microsoft.com/office/drawing/2014/main" id="{D5867A48-0712-6EA5-AD88-C875B670BFD5}"/>
              </a:ext>
            </a:extLst>
          </p:cNvPr>
          <p:cNvSpPr>
            <a:spLocks noGrp="1"/>
          </p:cNvSpPr>
          <p:nvPr>
            <p:ph idx="1"/>
          </p:nvPr>
        </p:nvSpPr>
        <p:spPr>
          <a:xfrm>
            <a:off x="838200" y="1566833"/>
            <a:ext cx="10875033" cy="4768280"/>
          </a:xfrm>
        </p:spPr>
        <p:txBody>
          <a:bodyPr vert="horz" lIns="91440" tIns="45720" rIns="91440" bIns="45720" rtlCol="0" anchor="t">
            <a:normAutofit/>
          </a:bodyPr>
          <a:lstStyle/>
          <a:p>
            <a:pPr algn="just"/>
            <a:r>
              <a:rPr lang="en-US">
                <a:solidFill>
                  <a:srgbClr val="333333"/>
                </a:solidFill>
                <a:latin typeface="Calibri"/>
                <a:cs typeface="Calibri"/>
              </a:rPr>
              <a:t>Consider you have a single application running and it produces logs. Now suppose you want analyze the logs generated. One option is to manually analyze them. But suppose these logs are large, then manually analyzing them is not feasible.</a:t>
            </a:r>
            <a:endParaRPr lang="en-US">
              <a:latin typeface="Calibri"/>
              <a:cs typeface="Calibri"/>
            </a:endParaRPr>
          </a:p>
          <a:p>
            <a:pPr algn="just"/>
            <a:r>
              <a:rPr lang="en-US">
                <a:solidFill>
                  <a:srgbClr val="333333"/>
                </a:solidFill>
                <a:latin typeface="Calibri"/>
                <a:cs typeface="Calibri"/>
              </a:rPr>
              <a:t>Suppose we have multiple Application running and all these applications produce logs. If we have to analyze the logs manually we will need to go through all the log files. These may run into hundreds.</a:t>
            </a:r>
            <a:endParaRPr lang="en-US">
              <a:latin typeface="Calibri"/>
              <a:cs typeface="Calibri"/>
            </a:endParaRPr>
          </a:p>
          <a:p>
            <a:pPr algn="just"/>
            <a:r>
              <a:rPr lang="en-US">
                <a:solidFill>
                  <a:srgbClr val="333333"/>
                </a:solidFill>
                <a:latin typeface="Calibri"/>
                <a:cs typeface="Calibri"/>
              </a:rPr>
              <a:t>We can use ELK here to analyze the logs more efficiently and also using more complex search </a:t>
            </a:r>
            <a:r>
              <a:rPr lang="en-US" err="1">
                <a:solidFill>
                  <a:srgbClr val="333333"/>
                </a:solidFill>
                <a:latin typeface="Calibri"/>
                <a:cs typeface="Calibri"/>
              </a:rPr>
              <a:t>criterias</a:t>
            </a:r>
            <a:r>
              <a:rPr lang="en-US">
                <a:solidFill>
                  <a:srgbClr val="333333"/>
                </a:solidFill>
                <a:latin typeface="Calibri"/>
                <a:cs typeface="Calibri"/>
              </a:rPr>
              <a:t>. It provides log aggregation and efficient searching.</a:t>
            </a:r>
            <a:endParaRPr lang="en-US">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D27242D-3E63-C379-B1A0-7794BC034EE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619108-3093-6349-7CDA-B3A87E211BF9}"/>
              </a:ext>
            </a:extLst>
          </p:cNvPr>
          <p:cNvSpPr>
            <a:spLocks noGrp="1"/>
          </p:cNvSpPr>
          <p:nvPr>
            <p:ph type="sldNum" sz="quarter" idx="12"/>
          </p:nvPr>
        </p:nvSpPr>
        <p:spPr/>
        <p:txBody>
          <a:bodyPr/>
          <a:lstStyle/>
          <a:p>
            <a:fld id="{D4C40640-FB97-403C-ACEE-868BB27D48AD}" type="slidenum">
              <a:rPr lang="en-IN" smtClean="0"/>
              <a:t>17</a:t>
            </a:fld>
            <a:endParaRPr lang="en-IN"/>
          </a:p>
        </p:txBody>
      </p:sp>
    </p:spTree>
    <p:extLst>
      <p:ext uri="{BB962C8B-B14F-4D97-AF65-F5344CB8AC3E}">
        <p14:creationId xmlns:p14="http://schemas.microsoft.com/office/powerpoint/2010/main" val="185680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1E52-F4AB-D2B6-CF7E-D60ED0D7F501}"/>
              </a:ext>
            </a:extLst>
          </p:cNvPr>
          <p:cNvSpPr>
            <a:spLocks noGrp="1"/>
          </p:cNvSpPr>
          <p:nvPr>
            <p:ph type="title"/>
          </p:nvPr>
        </p:nvSpPr>
        <p:spPr>
          <a:xfrm>
            <a:off x="703162" y="220441"/>
            <a:ext cx="10515600" cy="1325563"/>
          </a:xfrm>
        </p:spPr>
        <p:txBody>
          <a:bodyPr>
            <a:normAutofit/>
          </a:bodyPr>
          <a:lstStyle/>
          <a:p>
            <a:r>
              <a:rPr lang="en-US" sz="4000" b="1">
                <a:solidFill>
                  <a:srgbClr val="333333"/>
                </a:solidFill>
                <a:latin typeface="Calibri"/>
                <a:cs typeface="Calibri"/>
              </a:rPr>
              <a:t>Elasticsearch</a:t>
            </a:r>
            <a:endParaRPr lang="en-US" sz="4000">
              <a:latin typeface="Calibri"/>
              <a:cs typeface="Calibri"/>
            </a:endParaRPr>
          </a:p>
        </p:txBody>
      </p:sp>
      <p:sp>
        <p:nvSpPr>
          <p:cNvPr id="4" name="Footer Placeholder 3">
            <a:extLst>
              <a:ext uri="{FF2B5EF4-FFF2-40B4-BE49-F238E27FC236}">
                <a16:creationId xmlns:a16="http://schemas.microsoft.com/office/drawing/2014/main" id="{560399E7-075D-C534-B46C-BD928E4AB9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716D40E-DFC3-D5A5-1447-2378603B28FC}"/>
              </a:ext>
            </a:extLst>
          </p:cNvPr>
          <p:cNvSpPr>
            <a:spLocks noGrp="1"/>
          </p:cNvSpPr>
          <p:nvPr>
            <p:ph type="sldNum" sz="quarter" idx="12"/>
          </p:nvPr>
        </p:nvSpPr>
        <p:spPr/>
        <p:txBody>
          <a:bodyPr/>
          <a:lstStyle/>
          <a:p>
            <a:fld id="{D4C40640-FB97-403C-ACEE-868BB27D48AD}" type="slidenum">
              <a:rPr lang="en-IN" smtClean="0"/>
              <a:t>18</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C508DFF0-1C85-263E-F8D3-9142D8097DF4}"/>
              </a:ext>
            </a:extLst>
          </p:cNvPr>
          <p:cNvPicPr>
            <a:picLocks noChangeAspect="1"/>
          </p:cNvPicPr>
          <p:nvPr/>
        </p:nvPicPr>
        <p:blipFill>
          <a:blip r:embed="rId2"/>
          <a:stretch>
            <a:fillRect/>
          </a:stretch>
        </p:blipFill>
        <p:spPr>
          <a:xfrm>
            <a:off x="703780" y="1469947"/>
            <a:ext cx="10368770" cy="4643526"/>
          </a:xfrm>
          <a:prstGeom prst="rect">
            <a:avLst/>
          </a:prstGeom>
        </p:spPr>
      </p:pic>
    </p:spTree>
    <p:extLst>
      <p:ext uri="{BB962C8B-B14F-4D97-AF65-F5344CB8AC3E}">
        <p14:creationId xmlns:p14="http://schemas.microsoft.com/office/powerpoint/2010/main" val="297844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E70B-6969-7E21-F332-4C31FBED2CC1}"/>
              </a:ext>
            </a:extLst>
          </p:cNvPr>
          <p:cNvSpPr>
            <a:spLocks noGrp="1"/>
          </p:cNvSpPr>
          <p:nvPr>
            <p:ph type="title"/>
          </p:nvPr>
        </p:nvSpPr>
        <p:spPr/>
        <p:txBody>
          <a:bodyPr>
            <a:normAutofit/>
          </a:bodyPr>
          <a:lstStyle/>
          <a:p>
            <a:r>
              <a:rPr lang="en-US" sz="4000" b="1">
                <a:solidFill>
                  <a:srgbClr val="333333"/>
                </a:solidFill>
                <a:latin typeface="Calibri"/>
                <a:cs typeface="Calibri"/>
              </a:rPr>
              <a:t>Elasticsearch</a:t>
            </a:r>
            <a:endParaRPr lang="en-US" sz="4000">
              <a:latin typeface="Calibri"/>
              <a:cs typeface="Calibri"/>
            </a:endParaRPr>
          </a:p>
        </p:txBody>
      </p:sp>
      <p:sp>
        <p:nvSpPr>
          <p:cNvPr id="3" name="Content Placeholder 2">
            <a:extLst>
              <a:ext uri="{FF2B5EF4-FFF2-40B4-BE49-F238E27FC236}">
                <a16:creationId xmlns:a16="http://schemas.microsoft.com/office/drawing/2014/main" id="{4A512F34-2133-B039-7DF8-BABE710FE5BD}"/>
              </a:ext>
            </a:extLst>
          </p:cNvPr>
          <p:cNvSpPr>
            <a:spLocks noGrp="1"/>
          </p:cNvSpPr>
          <p:nvPr>
            <p:ph idx="1"/>
          </p:nvPr>
        </p:nvSpPr>
        <p:spPr>
          <a:xfrm>
            <a:off x="838200" y="1613422"/>
            <a:ext cx="10515600" cy="4351338"/>
          </a:xfrm>
        </p:spPr>
        <p:txBody>
          <a:bodyPr vert="horz" lIns="91440" tIns="45720" rIns="91440" bIns="45720" rtlCol="0" anchor="t">
            <a:normAutofit/>
          </a:bodyPr>
          <a:lstStyle/>
          <a:p>
            <a:r>
              <a:rPr lang="en-US">
                <a:solidFill>
                  <a:srgbClr val="333333"/>
                </a:solidFill>
                <a:latin typeface="Calibri"/>
                <a:cs typeface="Calibri"/>
              </a:rPr>
              <a:t>Run the elasticsearch.bat using the command prompt.</a:t>
            </a:r>
            <a:endParaRPr lang="en-US">
              <a:latin typeface="Calibri"/>
              <a:cs typeface="Calibri"/>
            </a:endParaRPr>
          </a:p>
          <a:p>
            <a:r>
              <a:rPr lang="en-US">
                <a:solidFill>
                  <a:srgbClr val="333333"/>
                </a:solidFill>
                <a:latin typeface="Calibri"/>
                <a:cs typeface="Calibri"/>
              </a:rPr>
              <a:t>Elasticsearch can then be accessed at localhost:9200</a:t>
            </a:r>
            <a:endParaRPr lang="en-US">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6107BBF3-DD39-EC48-842A-9EF4D44EB2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1984491-E316-C7E1-7F40-6175EAF093C9}"/>
              </a:ext>
            </a:extLst>
          </p:cNvPr>
          <p:cNvSpPr>
            <a:spLocks noGrp="1"/>
          </p:cNvSpPr>
          <p:nvPr>
            <p:ph type="sldNum" sz="quarter" idx="12"/>
          </p:nvPr>
        </p:nvSpPr>
        <p:spPr/>
        <p:txBody>
          <a:bodyPr/>
          <a:lstStyle/>
          <a:p>
            <a:fld id="{D4C40640-FB97-403C-ACEE-868BB27D48AD}" type="slidenum">
              <a:rPr lang="en-IN" smtClean="0"/>
              <a:t>19</a:t>
            </a:fld>
            <a:endParaRPr lang="en-IN"/>
          </a:p>
        </p:txBody>
      </p:sp>
      <p:pic>
        <p:nvPicPr>
          <p:cNvPr id="6" name="Picture 6" descr="Text&#10;&#10;Description automatically generated">
            <a:extLst>
              <a:ext uri="{FF2B5EF4-FFF2-40B4-BE49-F238E27FC236}">
                <a16:creationId xmlns:a16="http://schemas.microsoft.com/office/drawing/2014/main" id="{EBBED69A-48A1-F827-FA29-25295CB31045}"/>
              </a:ext>
            </a:extLst>
          </p:cNvPr>
          <p:cNvPicPr>
            <a:picLocks noChangeAspect="1"/>
          </p:cNvPicPr>
          <p:nvPr/>
        </p:nvPicPr>
        <p:blipFill>
          <a:blip r:embed="rId2"/>
          <a:stretch>
            <a:fillRect/>
          </a:stretch>
        </p:blipFill>
        <p:spPr>
          <a:xfrm>
            <a:off x="1069137" y="2961557"/>
            <a:ext cx="9909952" cy="2847075"/>
          </a:xfrm>
          <a:prstGeom prst="rect">
            <a:avLst/>
          </a:prstGeom>
        </p:spPr>
      </p:pic>
    </p:spTree>
    <p:extLst>
      <p:ext uri="{BB962C8B-B14F-4D97-AF65-F5344CB8AC3E}">
        <p14:creationId xmlns:p14="http://schemas.microsoft.com/office/powerpoint/2010/main" val="188415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C9598865-77A4-2DF5-60BB-CD3167C678A7}"/>
              </a:ext>
            </a:extLst>
          </p:cNvPr>
          <p:cNvSpPr txBox="1"/>
          <p:nvPr/>
        </p:nvSpPr>
        <p:spPr>
          <a:xfrm>
            <a:off x="641430" y="477455"/>
            <a:ext cx="37762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TOPICS </a:t>
            </a:r>
            <a:r>
              <a:rPr lang="en-US" sz="4000" b="1">
                <a:cs typeface="Calibri"/>
              </a:rPr>
              <a:t>COVERED</a:t>
            </a:r>
          </a:p>
        </p:txBody>
      </p:sp>
      <p:sp>
        <p:nvSpPr>
          <p:cNvPr id="6" name="TextBox 5">
            <a:extLst>
              <a:ext uri="{FF2B5EF4-FFF2-40B4-BE49-F238E27FC236}">
                <a16:creationId xmlns:a16="http://schemas.microsoft.com/office/drawing/2014/main" id="{02AD8160-0E7C-B91B-7BFF-DA329D58A838}"/>
              </a:ext>
            </a:extLst>
          </p:cNvPr>
          <p:cNvSpPr txBox="1"/>
          <p:nvPr/>
        </p:nvSpPr>
        <p:spPr>
          <a:xfrm>
            <a:off x="1538468" y="1335910"/>
            <a:ext cx="4837253" cy="39035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b="1">
                <a:cs typeface="Calibri"/>
              </a:rPr>
              <a:t>Prometheus</a:t>
            </a:r>
            <a:endParaRPr lang="en-US">
              <a:cs typeface="Calibri" panose="020F0502020204030204"/>
            </a:endParaRPr>
          </a:p>
          <a:p>
            <a:pPr marL="457200" indent="-457200">
              <a:lnSpc>
                <a:spcPct val="150000"/>
              </a:lnSpc>
              <a:buFont typeface="Arial"/>
              <a:buChar char="•"/>
            </a:pPr>
            <a:r>
              <a:rPr lang="en-US" sz="2800" b="1">
                <a:cs typeface="Calibri"/>
              </a:rPr>
              <a:t>Grafana</a:t>
            </a:r>
          </a:p>
          <a:p>
            <a:pPr marL="457200" indent="-457200">
              <a:lnSpc>
                <a:spcPct val="150000"/>
              </a:lnSpc>
              <a:buFont typeface="Arial"/>
              <a:buChar char="•"/>
            </a:pPr>
            <a:r>
              <a:rPr lang="en-US" sz="2800" b="1">
                <a:cs typeface="Calibri"/>
              </a:rPr>
              <a:t>ELK</a:t>
            </a:r>
          </a:p>
          <a:p>
            <a:pPr marL="457200" indent="-457200">
              <a:lnSpc>
                <a:spcPct val="150000"/>
              </a:lnSpc>
              <a:buFont typeface="Arial"/>
              <a:buChar char="•"/>
            </a:pPr>
            <a:r>
              <a:rPr lang="en-US" sz="2800" b="1">
                <a:cs typeface="Calibri"/>
              </a:rPr>
              <a:t>Splunk</a:t>
            </a:r>
          </a:p>
          <a:p>
            <a:pPr marL="457200" indent="-457200">
              <a:lnSpc>
                <a:spcPct val="150000"/>
              </a:lnSpc>
              <a:buFont typeface="Arial"/>
              <a:buChar char="•"/>
            </a:pPr>
            <a:r>
              <a:rPr lang="en-US" sz="2800" b="1">
                <a:cs typeface="Calibri"/>
              </a:rPr>
              <a:t>Trampoline</a:t>
            </a:r>
          </a:p>
          <a:p>
            <a:pPr marL="457200" indent="-457200">
              <a:lnSpc>
                <a:spcPct val="150000"/>
              </a:lnSpc>
              <a:buFont typeface="Arial"/>
              <a:buChar char="•"/>
            </a:pPr>
            <a:r>
              <a:rPr lang="en-US" sz="2800" b="1">
                <a:cs typeface="Calibri"/>
              </a:rPr>
              <a:t>Jaeger</a:t>
            </a:r>
          </a:p>
        </p:txBody>
      </p:sp>
    </p:spTree>
    <p:extLst>
      <p:ext uri="{BB962C8B-B14F-4D97-AF65-F5344CB8AC3E}">
        <p14:creationId xmlns:p14="http://schemas.microsoft.com/office/powerpoint/2010/main" val="4178724513"/>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A952-09AA-9E57-52C5-1E6F7DA84339}"/>
              </a:ext>
            </a:extLst>
          </p:cNvPr>
          <p:cNvSpPr>
            <a:spLocks noGrp="1"/>
          </p:cNvSpPr>
          <p:nvPr>
            <p:ph type="title"/>
          </p:nvPr>
        </p:nvSpPr>
        <p:spPr/>
        <p:txBody>
          <a:bodyPr>
            <a:normAutofit/>
          </a:bodyPr>
          <a:lstStyle/>
          <a:p>
            <a:r>
              <a:rPr lang="en-US" sz="4000" b="1">
                <a:solidFill>
                  <a:srgbClr val="333333"/>
                </a:solidFill>
                <a:latin typeface="Calibri"/>
                <a:cs typeface="Calibri"/>
              </a:rPr>
              <a:t>Kibana</a:t>
            </a:r>
            <a:endParaRPr lang="en-US" sz="4000">
              <a:latin typeface="Calibri"/>
              <a:cs typeface="Calibri"/>
            </a:endParaRPr>
          </a:p>
        </p:txBody>
      </p:sp>
      <p:pic>
        <p:nvPicPr>
          <p:cNvPr id="6" name="Picture 6" descr="Graphical user interface, application, website&#10;&#10;Description automatically generated">
            <a:extLst>
              <a:ext uri="{FF2B5EF4-FFF2-40B4-BE49-F238E27FC236}">
                <a16:creationId xmlns:a16="http://schemas.microsoft.com/office/drawing/2014/main" id="{C0D526D0-11C3-E6E9-4E90-6A1A680AEA6E}"/>
              </a:ext>
            </a:extLst>
          </p:cNvPr>
          <p:cNvPicPr>
            <a:picLocks noGrp="1" noChangeAspect="1"/>
          </p:cNvPicPr>
          <p:nvPr>
            <p:ph idx="1"/>
          </p:nvPr>
        </p:nvPicPr>
        <p:blipFill>
          <a:blip r:embed="rId2"/>
          <a:stretch>
            <a:fillRect/>
          </a:stretch>
        </p:blipFill>
        <p:spPr>
          <a:xfrm>
            <a:off x="991618" y="1428236"/>
            <a:ext cx="9638400" cy="4663474"/>
          </a:xfrm>
        </p:spPr>
      </p:pic>
      <p:sp>
        <p:nvSpPr>
          <p:cNvPr id="4" name="Footer Placeholder 3">
            <a:extLst>
              <a:ext uri="{FF2B5EF4-FFF2-40B4-BE49-F238E27FC236}">
                <a16:creationId xmlns:a16="http://schemas.microsoft.com/office/drawing/2014/main" id="{286233C7-8965-ED16-5ECA-CB3052F987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26D0FEC-0FF1-6077-0AAC-EAB816847130}"/>
              </a:ext>
            </a:extLst>
          </p:cNvPr>
          <p:cNvSpPr>
            <a:spLocks noGrp="1"/>
          </p:cNvSpPr>
          <p:nvPr>
            <p:ph type="sldNum" sz="quarter" idx="12"/>
          </p:nvPr>
        </p:nvSpPr>
        <p:spPr/>
        <p:txBody>
          <a:bodyPr/>
          <a:lstStyle/>
          <a:p>
            <a:fld id="{D4C40640-FB97-403C-ACEE-868BB27D48AD}" type="slidenum">
              <a:rPr lang="en-IN" smtClean="0"/>
              <a:t>20</a:t>
            </a:fld>
            <a:endParaRPr lang="en-IN"/>
          </a:p>
        </p:txBody>
      </p:sp>
    </p:spTree>
    <p:extLst>
      <p:ext uri="{BB962C8B-B14F-4D97-AF65-F5344CB8AC3E}">
        <p14:creationId xmlns:p14="http://schemas.microsoft.com/office/powerpoint/2010/main" val="169306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54BA-3477-2319-0CDF-19B773AA5D91}"/>
              </a:ext>
            </a:extLst>
          </p:cNvPr>
          <p:cNvSpPr>
            <a:spLocks noGrp="1"/>
          </p:cNvSpPr>
          <p:nvPr>
            <p:ph type="title"/>
          </p:nvPr>
        </p:nvSpPr>
        <p:spPr>
          <a:xfrm>
            <a:off x="838200" y="77578"/>
            <a:ext cx="10515600" cy="1325563"/>
          </a:xfrm>
        </p:spPr>
        <p:txBody>
          <a:bodyPr>
            <a:normAutofit/>
          </a:bodyPr>
          <a:lstStyle/>
          <a:p>
            <a:r>
              <a:rPr lang="en-US" sz="4000" b="1">
                <a:solidFill>
                  <a:srgbClr val="333333"/>
                </a:solidFill>
                <a:latin typeface="Calibri"/>
                <a:cs typeface="Calibri"/>
              </a:rPr>
              <a:t>Kibana</a:t>
            </a:r>
            <a:endParaRPr lang="en-US" sz="4000">
              <a:latin typeface="Calibri"/>
              <a:cs typeface="Calibri"/>
            </a:endParaRPr>
          </a:p>
        </p:txBody>
      </p:sp>
      <p:sp>
        <p:nvSpPr>
          <p:cNvPr id="3" name="Content Placeholder 2">
            <a:extLst>
              <a:ext uri="{FF2B5EF4-FFF2-40B4-BE49-F238E27FC236}">
                <a16:creationId xmlns:a16="http://schemas.microsoft.com/office/drawing/2014/main" id="{6378E6DA-65AF-E544-1391-14D640933FB6}"/>
              </a:ext>
            </a:extLst>
          </p:cNvPr>
          <p:cNvSpPr>
            <a:spLocks noGrp="1"/>
          </p:cNvSpPr>
          <p:nvPr>
            <p:ph idx="1"/>
          </p:nvPr>
        </p:nvSpPr>
        <p:spPr>
          <a:xfrm>
            <a:off x="838200" y="1494946"/>
            <a:ext cx="10903788" cy="4682017"/>
          </a:xfrm>
        </p:spPr>
        <p:txBody>
          <a:bodyPr vert="horz" lIns="91440" tIns="45720" rIns="91440" bIns="45720" rtlCol="0" anchor="t">
            <a:normAutofit/>
          </a:bodyPr>
          <a:lstStyle/>
          <a:p>
            <a:pPr algn="just">
              <a:buFont typeface="Arial"/>
              <a:buChar char="•"/>
            </a:pPr>
            <a:r>
              <a:rPr lang="en-US">
                <a:solidFill>
                  <a:srgbClr val="333333"/>
                </a:solidFill>
                <a:latin typeface="Calibri"/>
                <a:cs typeface="Calibri" panose="020F0502020204030204"/>
              </a:rPr>
              <a:t>Modify the </a:t>
            </a:r>
            <a:r>
              <a:rPr lang="en-US" err="1">
                <a:solidFill>
                  <a:srgbClr val="333333"/>
                </a:solidFill>
                <a:latin typeface="Calibri"/>
                <a:cs typeface="Calibri" panose="020F0502020204030204"/>
              </a:rPr>
              <a:t>kibana.yml</a:t>
            </a:r>
            <a:r>
              <a:rPr lang="en-US">
                <a:solidFill>
                  <a:srgbClr val="333333"/>
                </a:solidFill>
                <a:latin typeface="Calibri"/>
                <a:cs typeface="Calibri" panose="020F0502020204030204"/>
              </a:rPr>
              <a:t> to point to the </a:t>
            </a:r>
            <a:r>
              <a:rPr lang="en-US" err="1">
                <a:solidFill>
                  <a:srgbClr val="333333"/>
                </a:solidFill>
                <a:latin typeface="Calibri"/>
                <a:cs typeface="Calibri" panose="020F0502020204030204"/>
              </a:rPr>
              <a:t>elasticsearch</a:t>
            </a:r>
            <a:r>
              <a:rPr lang="en-US">
                <a:solidFill>
                  <a:srgbClr val="333333"/>
                </a:solidFill>
                <a:latin typeface="Calibri"/>
                <a:cs typeface="Calibri" panose="020F0502020204030204"/>
              </a:rPr>
              <a:t> instance.</a:t>
            </a:r>
            <a:endParaRPr lang="en-US">
              <a:latin typeface="Calibri"/>
              <a:cs typeface="Calibri"/>
            </a:endParaRPr>
          </a:p>
          <a:p>
            <a:pPr algn="just">
              <a:buFont typeface="Arial"/>
              <a:buChar char="•"/>
            </a:pPr>
            <a:r>
              <a:rPr lang="en-US">
                <a:solidFill>
                  <a:srgbClr val="333333"/>
                </a:solidFill>
                <a:latin typeface="Calibri"/>
                <a:cs typeface="Calibri" panose="020F0502020204030204"/>
              </a:rPr>
              <a:t>Run the kibana.bat using the command prompt. </a:t>
            </a:r>
            <a:r>
              <a:rPr lang="en-US" err="1">
                <a:solidFill>
                  <a:srgbClr val="333333"/>
                </a:solidFill>
                <a:latin typeface="Calibri"/>
                <a:cs typeface="Calibri" panose="020F0502020204030204"/>
              </a:rPr>
              <a:t>kibana</a:t>
            </a:r>
            <a:r>
              <a:rPr lang="en-US">
                <a:solidFill>
                  <a:srgbClr val="333333"/>
                </a:solidFill>
                <a:latin typeface="Calibri"/>
                <a:cs typeface="Calibri" panose="020F0502020204030204"/>
              </a:rPr>
              <a:t> UI can then be accessed at localhost:5601</a:t>
            </a:r>
            <a:endParaRPr lang="en-US">
              <a:latin typeface="Calibri"/>
            </a:endParaRPr>
          </a:p>
          <a:p>
            <a:pPr marL="0" indent="0" algn="just">
              <a:buNone/>
            </a:pPr>
            <a:endParaRPr lang="en-US">
              <a:solidFill>
                <a:srgbClr val="333333"/>
              </a:solidFill>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9CBCDAF9-6404-5112-1C66-731C4FB1995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22C024E-896D-3D89-867C-04CF0FE894DF}"/>
              </a:ext>
            </a:extLst>
          </p:cNvPr>
          <p:cNvSpPr>
            <a:spLocks noGrp="1"/>
          </p:cNvSpPr>
          <p:nvPr>
            <p:ph type="sldNum" sz="quarter" idx="12"/>
          </p:nvPr>
        </p:nvSpPr>
        <p:spPr/>
        <p:txBody>
          <a:bodyPr/>
          <a:lstStyle/>
          <a:p>
            <a:fld id="{D4C40640-FB97-403C-ACEE-868BB27D48AD}" type="slidenum">
              <a:rPr lang="en-IN" smtClean="0"/>
              <a:t>21</a:t>
            </a:fld>
            <a:endParaRPr lang="en-IN"/>
          </a:p>
        </p:txBody>
      </p:sp>
      <p:pic>
        <p:nvPicPr>
          <p:cNvPr id="6" name="Picture 6" descr="Text&#10;&#10;Description automatically generated">
            <a:extLst>
              <a:ext uri="{FF2B5EF4-FFF2-40B4-BE49-F238E27FC236}">
                <a16:creationId xmlns:a16="http://schemas.microsoft.com/office/drawing/2014/main" id="{D8B4B992-AE80-E0BD-FDAE-725D9E32CF78}"/>
              </a:ext>
            </a:extLst>
          </p:cNvPr>
          <p:cNvPicPr>
            <a:picLocks noChangeAspect="1"/>
          </p:cNvPicPr>
          <p:nvPr/>
        </p:nvPicPr>
        <p:blipFill>
          <a:blip r:embed="rId2"/>
          <a:stretch>
            <a:fillRect/>
          </a:stretch>
        </p:blipFill>
        <p:spPr>
          <a:xfrm>
            <a:off x="974519" y="3074958"/>
            <a:ext cx="10229131" cy="2835933"/>
          </a:xfrm>
          <a:prstGeom prst="rect">
            <a:avLst/>
          </a:prstGeom>
        </p:spPr>
      </p:pic>
    </p:spTree>
    <p:extLst>
      <p:ext uri="{BB962C8B-B14F-4D97-AF65-F5344CB8AC3E}">
        <p14:creationId xmlns:p14="http://schemas.microsoft.com/office/powerpoint/2010/main" val="2324120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2DB4-FED8-8494-78C2-2A6FB079CC05}"/>
              </a:ext>
            </a:extLst>
          </p:cNvPr>
          <p:cNvSpPr>
            <a:spLocks noGrp="1"/>
          </p:cNvSpPr>
          <p:nvPr>
            <p:ph type="title"/>
          </p:nvPr>
        </p:nvSpPr>
        <p:spPr/>
        <p:txBody>
          <a:bodyPr>
            <a:normAutofit/>
          </a:bodyPr>
          <a:lstStyle/>
          <a:p>
            <a:r>
              <a:rPr lang="en-US" sz="4000" b="1">
                <a:solidFill>
                  <a:srgbClr val="333333"/>
                </a:solidFill>
                <a:latin typeface="Calibri"/>
                <a:cs typeface="Calibri"/>
              </a:rPr>
              <a:t>Logstash</a:t>
            </a:r>
            <a:endParaRPr lang="en-US" sz="4000">
              <a:latin typeface="Calibri"/>
              <a:cs typeface="Calibri"/>
            </a:endParaRPr>
          </a:p>
        </p:txBody>
      </p:sp>
      <p:sp>
        <p:nvSpPr>
          <p:cNvPr id="4" name="Footer Placeholder 3">
            <a:extLst>
              <a:ext uri="{FF2B5EF4-FFF2-40B4-BE49-F238E27FC236}">
                <a16:creationId xmlns:a16="http://schemas.microsoft.com/office/drawing/2014/main" id="{DC03C16B-C656-B64B-728B-152F1507141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B97BD51-2642-E314-1284-DB2CBB5A0F1F}"/>
              </a:ext>
            </a:extLst>
          </p:cNvPr>
          <p:cNvSpPr>
            <a:spLocks noGrp="1"/>
          </p:cNvSpPr>
          <p:nvPr>
            <p:ph type="sldNum" sz="quarter" idx="12"/>
          </p:nvPr>
        </p:nvSpPr>
        <p:spPr/>
        <p:txBody>
          <a:bodyPr/>
          <a:lstStyle/>
          <a:p>
            <a:fld id="{D4C40640-FB97-403C-ACEE-868BB27D48AD}" type="slidenum">
              <a:rPr lang="en-IN" smtClean="0"/>
              <a:t>22</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08FADE44-CCEC-CF14-16E1-E555C6D2D751}"/>
              </a:ext>
            </a:extLst>
          </p:cNvPr>
          <p:cNvPicPr>
            <a:picLocks noChangeAspect="1"/>
          </p:cNvPicPr>
          <p:nvPr/>
        </p:nvPicPr>
        <p:blipFill>
          <a:blip r:embed="rId2"/>
          <a:stretch>
            <a:fillRect/>
          </a:stretch>
        </p:blipFill>
        <p:spPr>
          <a:xfrm>
            <a:off x="959778" y="1619519"/>
            <a:ext cx="10099914" cy="4294696"/>
          </a:xfrm>
          <a:prstGeom prst="rect">
            <a:avLst/>
          </a:prstGeom>
        </p:spPr>
      </p:pic>
    </p:spTree>
    <p:extLst>
      <p:ext uri="{BB962C8B-B14F-4D97-AF65-F5344CB8AC3E}">
        <p14:creationId xmlns:p14="http://schemas.microsoft.com/office/powerpoint/2010/main" val="4178034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D0AC-A84B-A504-32B0-31037D384460}"/>
              </a:ext>
            </a:extLst>
          </p:cNvPr>
          <p:cNvSpPr>
            <a:spLocks noGrp="1"/>
          </p:cNvSpPr>
          <p:nvPr>
            <p:ph type="title"/>
          </p:nvPr>
        </p:nvSpPr>
        <p:spPr/>
        <p:txBody>
          <a:bodyPr>
            <a:normAutofit/>
          </a:bodyPr>
          <a:lstStyle/>
          <a:p>
            <a:r>
              <a:rPr lang="en-US" sz="4000" b="1">
                <a:solidFill>
                  <a:srgbClr val="333333"/>
                </a:solidFill>
                <a:latin typeface="Calibri"/>
                <a:cs typeface="Calibri"/>
              </a:rPr>
              <a:t>Logstash</a:t>
            </a:r>
            <a:endParaRPr lang="en-US" sz="4000">
              <a:latin typeface="Calibri"/>
              <a:cs typeface="Calibri"/>
            </a:endParaRPr>
          </a:p>
        </p:txBody>
      </p:sp>
      <p:sp>
        <p:nvSpPr>
          <p:cNvPr id="3" name="Content Placeholder 2">
            <a:extLst>
              <a:ext uri="{FF2B5EF4-FFF2-40B4-BE49-F238E27FC236}">
                <a16:creationId xmlns:a16="http://schemas.microsoft.com/office/drawing/2014/main" id="{B02E8CCE-978E-1F75-6FEF-B52956B3EB2F}"/>
              </a:ext>
            </a:extLst>
          </p:cNvPr>
          <p:cNvSpPr>
            <a:spLocks noGrp="1"/>
          </p:cNvSpPr>
          <p:nvPr>
            <p:ph idx="1"/>
          </p:nvPr>
        </p:nvSpPr>
        <p:spPr/>
        <p:txBody>
          <a:bodyPr vert="horz" lIns="91440" tIns="45720" rIns="91440" bIns="45720" rtlCol="0" anchor="t">
            <a:normAutofit/>
          </a:bodyPr>
          <a:lstStyle/>
          <a:p>
            <a:pPr algn="just">
              <a:buFont typeface="Arial"/>
              <a:buChar char="•"/>
            </a:pPr>
            <a:r>
              <a:rPr lang="en-US">
                <a:solidFill>
                  <a:srgbClr val="333333"/>
                </a:solidFill>
                <a:latin typeface="Calibri"/>
                <a:cs typeface="Calibri" panose="020F0502020204030204"/>
              </a:rPr>
              <a:t>When using the ELK stack we are ingesting the data to </a:t>
            </a:r>
            <a:r>
              <a:rPr lang="en-US" err="1">
                <a:solidFill>
                  <a:srgbClr val="333333"/>
                </a:solidFill>
                <a:latin typeface="Calibri"/>
                <a:cs typeface="Calibri" panose="020F0502020204030204"/>
              </a:rPr>
              <a:t>elasticsearch</a:t>
            </a:r>
            <a:r>
              <a:rPr lang="en-US">
                <a:solidFill>
                  <a:srgbClr val="333333"/>
                </a:solidFill>
                <a:latin typeface="Calibri"/>
                <a:cs typeface="Calibri" panose="020F0502020204030204"/>
              </a:rPr>
              <a:t>, the data is initially unstructured. We first need to break the data into structured format and then ingest it to </a:t>
            </a:r>
            <a:r>
              <a:rPr lang="en-US" err="1">
                <a:solidFill>
                  <a:srgbClr val="333333"/>
                </a:solidFill>
                <a:latin typeface="Calibri"/>
                <a:cs typeface="Calibri" panose="020F0502020204030204"/>
              </a:rPr>
              <a:t>elasticsearch</a:t>
            </a:r>
            <a:r>
              <a:rPr lang="en-US">
                <a:solidFill>
                  <a:srgbClr val="333333"/>
                </a:solidFill>
                <a:latin typeface="Calibri"/>
                <a:cs typeface="Calibri" panose="020F0502020204030204"/>
              </a:rPr>
              <a:t>. Such data can then be later used for analysis. </a:t>
            </a:r>
            <a:endParaRPr lang="en-US">
              <a:latin typeface="Calibri"/>
            </a:endParaRPr>
          </a:p>
          <a:p>
            <a:pPr algn="just">
              <a:buFont typeface="Arial"/>
              <a:buChar char="•"/>
            </a:pPr>
            <a:r>
              <a:rPr lang="en-US">
                <a:solidFill>
                  <a:srgbClr val="333333"/>
                </a:solidFill>
                <a:latin typeface="Calibri"/>
                <a:cs typeface="Calibri" panose="020F0502020204030204"/>
              </a:rPr>
              <a:t>This data manipulation of unstructured data to structured is done by Logstash.</a:t>
            </a:r>
            <a:endParaRPr lang="en-US">
              <a:latin typeface="Calibri"/>
            </a:endParaRPr>
          </a:p>
          <a:p>
            <a:pPr algn="just">
              <a:buFont typeface="Arial"/>
              <a:buChar char="•"/>
            </a:pPr>
            <a:r>
              <a:rPr lang="en-US">
                <a:solidFill>
                  <a:srgbClr val="333333"/>
                </a:solidFill>
                <a:latin typeface="Calibri"/>
                <a:cs typeface="Calibri" panose="020F0502020204030204"/>
              </a:rPr>
              <a:t> Logstash itself makes use of grok filter to achieve this.</a:t>
            </a:r>
            <a:endParaRPr lang="en-US">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04E8A52-D8C5-5C69-A11E-DAF5DD9635C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ED18C0A-7903-667A-A632-EAC2EFF05CCE}"/>
              </a:ext>
            </a:extLst>
          </p:cNvPr>
          <p:cNvSpPr>
            <a:spLocks noGrp="1"/>
          </p:cNvSpPr>
          <p:nvPr>
            <p:ph type="sldNum" sz="quarter" idx="12"/>
          </p:nvPr>
        </p:nvSpPr>
        <p:spPr/>
        <p:txBody>
          <a:bodyPr/>
          <a:lstStyle/>
          <a:p>
            <a:fld id="{D4C40640-FB97-403C-ACEE-868BB27D48AD}" type="slidenum">
              <a:rPr lang="en-IN" smtClean="0"/>
              <a:t>23</a:t>
            </a:fld>
            <a:endParaRPr lang="en-IN"/>
          </a:p>
        </p:txBody>
      </p:sp>
    </p:spTree>
    <p:extLst>
      <p:ext uri="{BB962C8B-B14F-4D97-AF65-F5344CB8AC3E}">
        <p14:creationId xmlns:p14="http://schemas.microsoft.com/office/powerpoint/2010/main" val="7831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390D-94AB-B9C0-D8F5-54C17C599004}"/>
              </a:ext>
            </a:extLst>
          </p:cNvPr>
          <p:cNvSpPr>
            <a:spLocks noGrp="1"/>
          </p:cNvSpPr>
          <p:nvPr>
            <p:ph type="title"/>
          </p:nvPr>
        </p:nvSpPr>
        <p:spPr/>
        <p:txBody>
          <a:bodyPr/>
          <a:lstStyle/>
          <a:p>
            <a:r>
              <a:rPr lang="en-US" sz="4000" b="1">
                <a:solidFill>
                  <a:srgbClr val="333333"/>
                </a:solidFill>
                <a:latin typeface="Calibri"/>
                <a:cs typeface="Calibri"/>
              </a:rPr>
              <a:t>Logstash</a:t>
            </a:r>
            <a:endParaRPr lang="en-US"/>
          </a:p>
        </p:txBody>
      </p:sp>
      <p:pic>
        <p:nvPicPr>
          <p:cNvPr id="6" name="Picture 6" descr="Diagram&#10;&#10;Description automatically generated">
            <a:extLst>
              <a:ext uri="{FF2B5EF4-FFF2-40B4-BE49-F238E27FC236}">
                <a16:creationId xmlns:a16="http://schemas.microsoft.com/office/drawing/2014/main" id="{A28C2005-242D-F98F-3C47-04731DAF9873}"/>
              </a:ext>
            </a:extLst>
          </p:cNvPr>
          <p:cNvPicPr>
            <a:picLocks noGrp="1" noChangeAspect="1"/>
          </p:cNvPicPr>
          <p:nvPr>
            <p:ph idx="1"/>
          </p:nvPr>
        </p:nvPicPr>
        <p:blipFill>
          <a:blip r:embed="rId2"/>
          <a:stretch>
            <a:fillRect/>
          </a:stretch>
        </p:blipFill>
        <p:spPr>
          <a:xfrm>
            <a:off x="1137518" y="1713497"/>
            <a:ext cx="8162925" cy="2476500"/>
          </a:xfrm>
        </p:spPr>
      </p:pic>
      <p:sp>
        <p:nvSpPr>
          <p:cNvPr id="4" name="Footer Placeholder 3">
            <a:extLst>
              <a:ext uri="{FF2B5EF4-FFF2-40B4-BE49-F238E27FC236}">
                <a16:creationId xmlns:a16="http://schemas.microsoft.com/office/drawing/2014/main" id="{E7B3E05E-1DE9-30C4-4BBF-BA6B40B46FE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DDEE0F7-76C4-5F65-D148-8FA5A4FFF76C}"/>
              </a:ext>
            </a:extLst>
          </p:cNvPr>
          <p:cNvSpPr>
            <a:spLocks noGrp="1"/>
          </p:cNvSpPr>
          <p:nvPr>
            <p:ph type="sldNum" sz="quarter" idx="12"/>
          </p:nvPr>
        </p:nvSpPr>
        <p:spPr/>
        <p:txBody>
          <a:bodyPr/>
          <a:lstStyle/>
          <a:p>
            <a:fld id="{D4C40640-FB97-403C-ACEE-868BB27D48AD}" type="slidenum">
              <a:rPr lang="en-IN" smtClean="0"/>
              <a:t>24</a:t>
            </a:fld>
            <a:endParaRPr lang="en-IN"/>
          </a:p>
        </p:txBody>
      </p:sp>
      <p:sp>
        <p:nvSpPr>
          <p:cNvPr id="8" name="TextBox 7">
            <a:extLst>
              <a:ext uri="{FF2B5EF4-FFF2-40B4-BE49-F238E27FC236}">
                <a16:creationId xmlns:a16="http://schemas.microsoft.com/office/drawing/2014/main" id="{DF9C1CF2-4EC1-83A9-6948-8D0C0FB60019}"/>
              </a:ext>
            </a:extLst>
          </p:cNvPr>
          <p:cNvSpPr txBox="1"/>
          <p:nvPr/>
        </p:nvSpPr>
        <p:spPr>
          <a:xfrm>
            <a:off x="842514" y="4710023"/>
            <a:ext cx="108520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You can make use of the </a:t>
            </a:r>
            <a:r>
              <a:rPr lang="en-US" sz="2800">
                <a:hlinkClick r:id="rId3"/>
              </a:rPr>
              <a:t>Online Grok Pattern Generator Tool</a:t>
            </a:r>
            <a:r>
              <a:rPr lang="en-US" sz="2800"/>
              <a:t> for creating, testing and debugging grok patterns required for </a:t>
            </a:r>
            <a:r>
              <a:rPr lang="en-US" sz="2800" err="1"/>
              <a:t>logstash</a:t>
            </a:r>
            <a:r>
              <a:rPr lang="en-US" sz="2800"/>
              <a:t>.</a:t>
            </a:r>
          </a:p>
        </p:txBody>
      </p:sp>
    </p:spTree>
    <p:extLst>
      <p:ext uri="{BB962C8B-B14F-4D97-AF65-F5344CB8AC3E}">
        <p14:creationId xmlns:p14="http://schemas.microsoft.com/office/powerpoint/2010/main" val="4215463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158D-46CE-E284-F9EF-E2DBDB4553FA}"/>
              </a:ext>
            </a:extLst>
          </p:cNvPr>
          <p:cNvSpPr>
            <a:spLocks noGrp="1"/>
          </p:cNvSpPr>
          <p:nvPr>
            <p:ph type="title"/>
          </p:nvPr>
        </p:nvSpPr>
        <p:spPr/>
        <p:txBody>
          <a:bodyPr>
            <a:normAutofit/>
          </a:bodyPr>
          <a:lstStyle/>
          <a:p>
            <a:r>
              <a:rPr lang="en-US" sz="4000" b="1">
                <a:solidFill>
                  <a:srgbClr val="333333"/>
                </a:solidFill>
                <a:latin typeface="Calibri"/>
                <a:cs typeface="Calibri"/>
              </a:rPr>
              <a:t>Kibana UI console</a:t>
            </a:r>
            <a:endParaRPr lang="en-US" sz="4000">
              <a:solidFill>
                <a:srgbClr val="000000"/>
              </a:solidFill>
              <a:latin typeface="Calibri"/>
              <a:cs typeface="Calibri"/>
            </a:endParaRPr>
          </a:p>
        </p:txBody>
      </p:sp>
      <p:sp>
        <p:nvSpPr>
          <p:cNvPr id="4" name="Footer Placeholder 3">
            <a:extLst>
              <a:ext uri="{FF2B5EF4-FFF2-40B4-BE49-F238E27FC236}">
                <a16:creationId xmlns:a16="http://schemas.microsoft.com/office/drawing/2014/main" id="{059178FB-D08E-BDE2-ADBB-77AAE860A9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0D67C8-CC7D-2301-ABEC-5AF9474B510C}"/>
              </a:ext>
            </a:extLst>
          </p:cNvPr>
          <p:cNvSpPr>
            <a:spLocks noGrp="1"/>
          </p:cNvSpPr>
          <p:nvPr>
            <p:ph type="sldNum" sz="quarter" idx="12"/>
          </p:nvPr>
        </p:nvSpPr>
        <p:spPr/>
        <p:txBody>
          <a:bodyPr/>
          <a:lstStyle/>
          <a:p>
            <a:fld id="{D4C40640-FB97-403C-ACEE-868BB27D48AD}" type="slidenum">
              <a:rPr lang="en-IN" smtClean="0"/>
              <a:t>25</a:t>
            </a:fld>
            <a:endParaRPr lang="en-IN"/>
          </a:p>
        </p:txBody>
      </p:sp>
      <p:pic>
        <p:nvPicPr>
          <p:cNvPr id="6" name="Picture 6" descr="Graphical user interface, text, application, Teams&#10;&#10;Description automatically generated">
            <a:extLst>
              <a:ext uri="{FF2B5EF4-FFF2-40B4-BE49-F238E27FC236}">
                <a16:creationId xmlns:a16="http://schemas.microsoft.com/office/drawing/2014/main" id="{7A064304-0F08-69F7-4F41-9FA85C7E5169}"/>
              </a:ext>
            </a:extLst>
          </p:cNvPr>
          <p:cNvPicPr>
            <a:picLocks noChangeAspect="1"/>
          </p:cNvPicPr>
          <p:nvPr/>
        </p:nvPicPr>
        <p:blipFill>
          <a:blip r:embed="rId2"/>
          <a:stretch>
            <a:fillRect/>
          </a:stretch>
        </p:blipFill>
        <p:spPr>
          <a:xfrm>
            <a:off x="965260" y="1519237"/>
            <a:ext cx="10147189" cy="4191698"/>
          </a:xfrm>
          <a:prstGeom prst="rect">
            <a:avLst/>
          </a:prstGeom>
        </p:spPr>
      </p:pic>
    </p:spTree>
    <p:extLst>
      <p:ext uri="{BB962C8B-B14F-4D97-AF65-F5344CB8AC3E}">
        <p14:creationId xmlns:p14="http://schemas.microsoft.com/office/powerpoint/2010/main" val="2816876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8720AB-9459-6633-5824-B78A121A08E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FCA5525-78D5-1257-CC90-CDF89A7FB918}"/>
              </a:ext>
            </a:extLst>
          </p:cNvPr>
          <p:cNvSpPr>
            <a:spLocks noGrp="1"/>
          </p:cNvSpPr>
          <p:nvPr>
            <p:ph type="sldNum" sz="quarter" idx="12"/>
          </p:nvPr>
        </p:nvSpPr>
        <p:spPr/>
        <p:txBody>
          <a:bodyPr/>
          <a:lstStyle/>
          <a:p>
            <a:fld id="{D4C40640-FB97-403C-ACEE-868BB27D48AD}" type="slidenum">
              <a:rPr lang="en-IN" smtClean="0"/>
              <a:t>26</a:t>
            </a:fld>
            <a:endParaRPr lang="en-IN"/>
          </a:p>
        </p:txBody>
      </p:sp>
      <p:pic>
        <p:nvPicPr>
          <p:cNvPr id="6" name="Picture 6">
            <a:extLst>
              <a:ext uri="{FF2B5EF4-FFF2-40B4-BE49-F238E27FC236}">
                <a16:creationId xmlns:a16="http://schemas.microsoft.com/office/drawing/2014/main" id="{8584CDCA-4EDD-17FE-CCA7-0360637E740A}"/>
              </a:ext>
            </a:extLst>
          </p:cNvPr>
          <p:cNvPicPr>
            <a:picLocks noChangeAspect="1"/>
          </p:cNvPicPr>
          <p:nvPr/>
        </p:nvPicPr>
        <p:blipFill>
          <a:blip r:embed="rId2"/>
          <a:stretch>
            <a:fillRect/>
          </a:stretch>
        </p:blipFill>
        <p:spPr>
          <a:xfrm>
            <a:off x="3809216" y="2115815"/>
            <a:ext cx="3686175" cy="2066925"/>
          </a:xfrm>
          <a:prstGeom prst="rect">
            <a:avLst/>
          </a:prstGeom>
        </p:spPr>
      </p:pic>
    </p:spTree>
    <p:extLst>
      <p:ext uri="{BB962C8B-B14F-4D97-AF65-F5344CB8AC3E}">
        <p14:creationId xmlns:p14="http://schemas.microsoft.com/office/powerpoint/2010/main" val="3369303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B2D7-EA44-DB9B-DDE4-7790686B4032}"/>
              </a:ext>
            </a:extLst>
          </p:cNvPr>
          <p:cNvSpPr>
            <a:spLocks noGrp="1"/>
          </p:cNvSpPr>
          <p:nvPr>
            <p:ph type="title"/>
          </p:nvPr>
        </p:nvSpPr>
        <p:spPr>
          <a:xfrm>
            <a:off x="838200" y="163842"/>
            <a:ext cx="10515600" cy="1325563"/>
          </a:xfrm>
        </p:spPr>
        <p:txBody>
          <a:bodyPr>
            <a:normAutofit/>
          </a:bodyPr>
          <a:lstStyle/>
          <a:p>
            <a:r>
              <a:rPr lang="en-US" sz="4000" b="1">
                <a:latin typeface="Calibri"/>
                <a:cs typeface="Arial"/>
              </a:rPr>
              <a:t>Splunk</a:t>
            </a:r>
            <a:endParaRPr lang="en-US" sz="4000" b="1">
              <a:latin typeface="Calibri"/>
            </a:endParaRPr>
          </a:p>
        </p:txBody>
      </p:sp>
      <p:sp>
        <p:nvSpPr>
          <p:cNvPr id="3" name="Content Placeholder 2">
            <a:extLst>
              <a:ext uri="{FF2B5EF4-FFF2-40B4-BE49-F238E27FC236}">
                <a16:creationId xmlns:a16="http://schemas.microsoft.com/office/drawing/2014/main" id="{A127B61C-3E40-7E3C-D672-8E53AB915226}"/>
              </a:ext>
            </a:extLst>
          </p:cNvPr>
          <p:cNvSpPr>
            <a:spLocks noGrp="1"/>
          </p:cNvSpPr>
          <p:nvPr>
            <p:ph idx="1"/>
          </p:nvPr>
        </p:nvSpPr>
        <p:spPr>
          <a:xfrm>
            <a:off x="838200" y="1394305"/>
            <a:ext cx="10515600" cy="4351338"/>
          </a:xfrm>
        </p:spPr>
        <p:txBody>
          <a:bodyPr vert="horz" lIns="91440" tIns="45720" rIns="91440" bIns="45720" rtlCol="0" anchor="t">
            <a:normAutofit/>
          </a:bodyPr>
          <a:lstStyle/>
          <a:p>
            <a:pPr algn="just"/>
            <a:r>
              <a:rPr lang="en-US">
                <a:latin typeface="Calibri"/>
                <a:cs typeface="Arial"/>
              </a:rPr>
              <a:t>Splunk is a software platform widely used for monitoring, searching, analyzing and visualizing the machine-generated data in real time. </a:t>
            </a:r>
            <a:endParaRPr lang="en-US">
              <a:latin typeface="Calibri"/>
              <a:cs typeface="Calibri" panose="020F0502020204030204"/>
            </a:endParaRPr>
          </a:p>
          <a:p>
            <a:pPr algn="just"/>
            <a:r>
              <a:rPr lang="en-US">
                <a:latin typeface="Calibri"/>
                <a:cs typeface="Arial"/>
              </a:rPr>
              <a:t>It performs capturing, indexing, and correlating the real time data in a searchable container and produces graphs, alerts, dashboards and visualizations.</a:t>
            </a:r>
            <a:endParaRPr lang="en-US">
              <a:latin typeface="Calibri"/>
            </a:endParaRPr>
          </a:p>
          <a:p>
            <a:endParaRPr lang="en-US">
              <a:cs typeface="Calibri"/>
            </a:endParaRPr>
          </a:p>
        </p:txBody>
      </p:sp>
      <p:sp>
        <p:nvSpPr>
          <p:cNvPr id="4" name="Footer Placeholder 3">
            <a:extLst>
              <a:ext uri="{FF2B5EF4-FFF2-40B4-BE49-F238E27FC236}">
                <a16:creationId xmlns:a16="http://schemas.microsoft.com/office/drawing/2014/main" id="{A46E9993-1D52-0129-5A85-E2284658243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61647AF-8034-FD06-F401-753B75A91632}"/>
              </a:ext>
            </a:extLst>
          </p:cNvPr>
          <p:cNvSpPr>
            <a:spLocks noGrp="1"/>
          </p:cNvSpPr>
          <p:nvPr>
            <p:ph type="sldNum" sz="quarter" idx="12"/>
          </p:nvPr>
        </p:nvSpPr>
        <p:spPr/>
        <p:txBody>
          <a:bodyPr/>
          <a:lstStyle/>
          <a:p>
            <a:fld id="{D4C40640-FB97-403C-ACEE-868BB27D48AD}" type="slidenum">
              <a:rPr lang="en-IN" smtClean="0"/>
              <a:t>27</a:t>
            </a:fld>
            <a:endParaRPr lang="en-IN"/>
          </a:p>
        </p:txBody>
      </p:sp>
      <p:pic>
        <p:nvPicPr>
          <p:cNvPr id="6" name="Picture 6">
            <a:extLst>
              <a:ext uri="{FF2B5EF4-FFF2-40B4-BE49-F238E27FC236}">
                <a16:creationId xmlns:a16="http://schemas.microsoft.com/office/drawing/2014/main" id="{9B5A9A5F-B451-0CD3-5DD8-D133EB166970}"/>
              </a:ext>
            </a:extLst>
          </p:cNvPr>
          <p:cNvPicPr>
            <a:picLocks noChangeAspect="1"/>
          </p:cNvPicPr>
          <p:nvPr/>
        </p:nvPicPr>
        <p:blipFill>
          <a:blip r:embed="rId2"/>
          <a:stretch>
            <a:fillRect/>
          </a:stretch>
        </p:blipFill>
        <p:spPr>
          <a:xfrm>
            <a:off x="4058097" y="3144823"/>
            <a:ext cx="5925043" cy="3008319"/>
          </a:xfrm>
          <a:prstGeom prst="rect">
            <a:avLst/>
          </a:prstGeom>
        </p:spPr>
      </p:pic>
    </p:spTree>
    <p:extLst>
      <p:ext uri="{BB962C8B-B14F-4D97-AF65-F5344CB8AC3E}">
        <p14:creationId xmlns:p14="http://schemas.microsoft.com/office/powerpoint/2010/main" val="3793521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9ED1B-9D9A-3A22-496A-6BBA0854DC6B}"/>
              </a:ext>
            </a:extLst>
          </p:cNvPr>
          <p:cNvSpPr>
            <a:spLocks noGrp="1"/>
          </p:cNvSpPr>
          <p:nvPr>
            <p:ph type="title"/>
          </p:nvPr>
        </p:nvSpPr>
        <p:spPr/>
        <p:txBody>
          <a:bodyPr>
            <a:normAutofit/>
          </a:bodyPr>
          <a:lstStyle/>
          <a:p>
            <a:r>
              <a:rPr lang="en-US" sz="4000" b="1">
                <a:solidFill>
                  <a:srgbClr val="252525"/>
                </a:solidFill>
                <a:latin typeface="Calibri"/>
                <a:cs typeface="Arial"/>
              </a:rPr>
              <a:t>HOW IT’S WORKS?</a:t>
            </a:r>
            <a:endParaRPr lang="en-US" sz="4000" b="1">
              <a:latin typeface="Calibri"/>
            </a:endParaRPr>
          </a:p>
        </p:txBody>
      </p:sp>
      <p:sp>
        <p:nvSpPr>
          <p:cNvPr id="3" name="Content Placeholder 2">
            <a:extLst>
              <a:ext uri="{FF2B5EF4-FFF2-40B4-BE49-F238E27FC236}">
                <a16:creationId xmlns:a16="http://schemas.microsoft.com/office/drawing/2014/main" id="{14F4B1D5-290F-1696-6554-8FC643590841}"/>
              </a:ext>
            </a:extLst>
          </p:cNvPr>
          <p:cNvSpPr>
            <a:spLocks noGrp="1"/>
          </p:cNvSpPr>
          <p:nvPr>
            <p:ph idx="1"/>
          </p:nvPr>
        </p:nvSpPr>
        <p:spPr/>
        <p:txBody>
          <a:bodyPr vert="horz" lIns="91440" tIns="45720" rIns="91440" bIns="45720" rtlCol="0" anchor="t">
            <a:normAutofit/>
          </a:bodyPr>
          <a:lstStyle/>
          <a:p>
            <a:pPr algn="just"/>
            <a:r>
              <a:rPr lang="en-US">
                <a:solidFill>
                  <a:srgbClr val="252525"/>
                </a:solidFill>
                <a:latin typeface="Calibri"/>
                <a:cs typeface="Arial"/>
              </a:rPr>
              <a:t>Forwarder: It</a:t>
            </a:r>
            <a:r>
              <a:rPr lang="en-US">
                <a:solidFill>
                  <a:srgbClr val="283339"/>
                </a:solidFill>
                <a:latin typeface="Calibri"/>
                <a:cs typeface="Arial"/>
              </a:rPr>
              <a:t> gather the records from far off machines then forwards records to the Index in real-time.</a:t>
            </a:r>
            <a:endParaRPr lang="en-US">
              <a:latin typeface="Calibri"/>
              <a:cs typeface="Calibri" panose="020F0502020204030204"/>
            </a:endParaRPr>
          </a:p>
          <a:p>
            <a:pPr algn="just"/>
            <a:r>
              <a:rPr lang="en-US">
                <a:solidFill>
                  <a:srgbClr val="252525"/>
                </a:solidFill>
                <a:latin typeface="Calibri"/>
                <a:cs typeface="Arial"/>
              </a:rPr>
              <a:t>Indexer: </a:t>
            </a:r>
            <a:r>
              <a:rPr lang="en-US">
                <a:solidFill>
                  <a:srgbClr val="283339"/>
                </a:solidFill>
                <a:latin typeface="Calibri"/>
                <a:cs typeface="Arial"/>
              </a:rPr>
              <a:t>Indexer procedure the incoming records in real-time. It additionally stores &amp; Indexes the records on disk.</a:t>
            </a:r>
            <a:endParaRPr lang="en-US">
              <a:latin typeface="Calibri"/>
              <a:cs typeface="Calibri"/>
            </a:endParaRPr>
          </a:p>
          <a:p>
            <a:r>
              <a:rPr lang="en-US">
                <a:solidFill>
                  <a:srgbClr val="252525"/>
                </a:solidFill>
                <a:latin typeface="Calibri"/>
                <a:cs typeface="Arial"/>
              </a:rPr>
              <a:t>Search Head: </a:t>
            </a:r>
            <a:r>
              <a:rPr lang="en-US">
                <a:solidFill>
                  <a:srgbClr val="283339"/>
                </a:solidFill>
                <a:latin typeface="Calibri"/>
                <a:cs typeface="Arial"/>
              </a:rPr>
              <a:t>End customers have interactions with Splunk via Search Head. It lets in customers to do search, analysis &amp; Visualization.</a:t>
            </a:r>
            <a:endParaRPr lang="en-US">
              <a:latin typeface="Calibri"/>
            </a:endParaRPr>
          </a:p>
        </p:txBody>
      </p:sp>
      <p:sp>
        <p:nvSpPr>
          <p:cNvPr id="4" name="Footer Placeholder 3">
            <a:extLst>
              <a:ext uri="{FF2B5EF4-FFF2-40B4-BE49-F238E27FC236}">
                <a16:creationId xmlns:a16="http://schemas.microsoft.com/office/drawing/2014/main" id="{EA47D0DC-519E-AB12-C14E-50C7AD47067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A63BEFF-9D4C-C6F9-E470-9228194795A7}"/>
              </a:ext>
            </a:extLst>
          </p:cNvPr>
          <p:cNvSpPr>
            <a:spLocks noGrp="1"/>
          </p:cNvSpPr>
          <p:nvPr>
            <p:ph type="sldNum" sz="quarter" idx="12"/>
          </p:nvPr>
        </p:nvSpPr>
        <p:spPr/>
        <p:txBody>
          <a:bodyPr/>
          <a:lstStyle/>
          <a:p>
            <a:fld id="{D4C40640-FB97-403C-ACEE-868BB27D48AD}" type="slidenum">
              <a:rPr lang="en-IN" smtClean="0"/>
              <a:t>28</a:t>
            </a:fld>
            <a:endParaRPr lang="en-IN"/>
          </a:p>
        </p:txBody>
      </p:sp>
      <p:pic>
        <p:nvPicPr>
          <p:cNvPr id="6" name="Picture 6">
            <a:extLst>
              <a:ext uri="{FF2B5EF4-FFF2-40B4-BE49-F238E27FC236}">
                <a16:creationId xmlns:a16="http://schemas.microsoft.com/office/drawing/2014/main" id="{A066637D-C6D8-5D37-CB9B-BE534A7263F7}"/>
              </a:ext>
            </a:extLst>
          </p:cNvPr>
          <p:cNvPicPr>
            <a:picLocks noChangeAspect="1"/>
          </p:cNvPicPr>
          <p:nvPr/>
        </p:nvPicPr>
        <p:blipFill>
          <a:blip r:embed="rId2"/>
          <a:stretch>
            <a:fillRect/>
          </a:stretch>
        </p:blipFill>
        <p:spPr>
          <a:xfrm>
            <a:off x="2990057" y="4570235"/>
            <a:ext cx="5553075" cy="1647825"/>
          </a:xfrm>
          <a:prstGeom prst="rect">
            <a:avLst/>
          </a:prstGeom>
        </p:spPr>
      </p:pic>
    </p:spTree>
    <p:extLst>
      <p:ext uri="{BB962C8B-B14F-4D97-AF65-F5344CB8AC3E}">
        <p14:creationId xmlns:p14="http://schemas.microsoft.com/office/powerpoint/2010/main" val="1687235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20F1-4EAE-5C58-1079-E424C92F7558}"/>
              </a:ext>
            </a:extLst>
          </p:cNvPr>
          <p:cNvSpPr>
            <a:spLocks noGrp="1"/>
          </p:cNvSpPr>
          <p:nvPr>
            <p:ph type="title"/>
          </p:nvPr>
        </p:nvSpPr>
        <p:spPr/>
        <p:txBody>
          <a:bodyPr>
            <a:normAutofit/>
          </a:bodyPr>
          <a:lstStyle/>
          <a:p>
            <a:r>
              <a:rPr lang="en-US" sz="4000" b="1">
                <a:solidFill>
                  <a:srgbClr val="252525"/>
                </a:solidFill>
                <a:latin typeface="Calibri"/>
                <a:cs typeface="Arial"/>
              </a:rPr>
              <a:t>NEEDS OF SPLUNK</a:t>
            </a:r>
            <a:endParaRPr lang="en-US" sz="4000" b="1">
              <a:latin typeface="Calibri"/>
            </a:endParaRPr>
          </a:p>
        </p:txBody>
      </p:sp>
      <p:sp>
        <p:nvSpPr>
          <p:cNvPr id="3" name="Content Placeholder 2">
            <a:extLst>
              <a:ext uri="{FF2B5EF4-FFF2-40B4-BE49-F238E27FC236}">
                <a16:creationId xmlns:a16="http://schemas.microsoft.com/office/drawing/2014/main" id="{6F6D6701-8715-B5E1-A3FD-F5605731455F}"/>
              </a:ext>
            </a:extLst>
          </p:cNvPr>
          <p:cNvSpPr>
            <a:spLocks noGrp="1"/>
          </p:cNvSpPr>
          <p:nvPr>
            <p:ph idx="1"/>
          </p:nvPr>
        </p:nvSpPr>
        <p:spPr>
          <a:xfrm>
            <a:off x="838200" y="1497676"/>
            <a:ext cx="10760015" cy="4595753"/>
          </a:xfrm>
        </p:spPr>
        <p:txBody>
          <a:bodyPr vert="horz" lIns="91440" tIns="45720" rIns="91440" bIns="45720" rtlCol="0" anchor="t">
            <a:noAutofit/>
          </a:bodyPr>
          <a:lstStyle/>
          <a:p>
            <a:pPr algn="just">
              <a:buFont typeface="Arial"/>
              <a:buChar char="•"/>
            </a:pPr>
            <a:r>
              <a:rPr lang="en-US">
                <a:solidFill>
                  <a:srgbClr val="283339"/>
                </a:solidFill>
                <a:latin typeface="Calibri"/>
                <a:cs typeface="Arial"/>
              </a:rPr>
              <a:t>It is a form of Google for log report browsing.</a:t>
            </a:r>
            <a:endParaRPr lang="en-US">
              <a:latin typeface="Calibri"/>
              <a:cs typeface="Calibri"/>
            </a:endParaRPr>
          </a:p>
          <a:p>
            <a:pPr algn="just">
              <a:buFont typeface="Arial"/>
              <a:buChar char="•"/>
            </a:pPr>
            <a:r>
              <a:rPr lang="en-US">
                <a:solidFill>
                  <a:srgbClr val="283339"/>
                </a:solidFill>
                <a:latin typeface="Calibri"/>
                <a:cs typeface="Arial"/>
              </a:rPr>
              <a:t>Searches the usage of easy phrases with seek processing language (SPL).</a:t>
            </a:r>
            <a:endParaRPr lang="en-US">
              <a:latin typeface="Calibri"/>
              <a:cs typeface="Calibri"/>
            </a:endParaRPr>
          </a:p>
          <a:p>
            <a:pPr algn="just">
              <a:buFont typeface="Arial"/>
              <a:buChar char="•"/>
            </a:pPr>
            <a:r>
              <a:rPr lang="en-US">
                <a:solidFill>
                  <a:srgbClr val="283339"/>
                </a:solidFill>
                <a:latin typeface="Calibri"/>
                <a:cs typeface="Arial"/>
              </a:rPr>
              <a:t>Splunk device has direct garage facility, this means that there’s no backend garage required.</a:t>
            </a:r>
            <a:endParaRPr lang="en-US">
              <a:latin typeface="Calibri"/>
              <a:cs typeface="Calibri"/>
            </a:endParaRPr>
          </a:p>
          <a:p>
            <a:pPr algn="just">
              <a:buFont typeface="Arial"/>
              <a:buChar char="•"/>
            </a:pPr>
            <a:r>
              <a:rPr lang="en-US">
                <a:solidFill>
                  <a:srgbClr val="283339"/>
                </a:solidFill>
                <a:latin typeface="Calibri"/>
                <a:cs typeface="Arial"/>
              </a:rPr>
              <a:t>You can enter statistics in any layout i.e. </a:t>
            </a:r>
            <a:r>
              <a:rPr lang="en-US" err="1">
                <a:solidFill>
                  <a:srgbClr val="283339"/>
                </a:solidFill>
                <a:latin typeface="Calibri"/>
                <a:cs typeface="Arial"/>
              </a:rPr>
              <a:t>json</a:t>
            </a:r>
            <a:r>
              <a:rPr lang="en-US">
                <a:solidFill>
                  <a:srgbClr val="283339"/>
                </a:solidFill>
                <a:latin typeface="Calibri"/>
                <a:cs typeface="Arial"/>
              </a:rPr>
              <a:t>, .csv, or some other layout.</a:t>
            </a:r>
            <a:endParaRPr lang="en-US">
              <a:latin typeface="Calibri"/>
              <a:cs typeface="Calibri"/>
            </a:endParaRPr>
          </a:p>
          <a:p>
            <a:pPr algn="just">
              <a:buFont typeface="Arial"/>
              <a:buChar char="•"/>
            </a:pPr>
            <a:r>
              <a:rPr lang="en-US">
                <a:solidFill>
                  <a:srgbClr val="283339"/>
                </a:solidFill>
                <a:latin typeface="Calibri"/>
                <a:cs typeface="Arial"/>
              </a:rPr>
              <a:t>You can assign Alerts/Events in Splunk.</a:t>
            </a:r>
            <a:endParaRPr lang="en-US">
              <a:latin typeface="Calibri"/>
              <a:cs typeface="Calibri"/>
            </a:endParaRPr>
          </a:p>
          <a:p>
            <a:pPr algn="just">
              <a:buFont typeface="Arial"/>
              <a:buChar char="•"/>
            </a:pPr>
            <a:r>
              <a:rPr lang="en-US">
                <a:solidFill>
                  <a:srgbClr val="283339"/>
                </a:solidFill>
                <a:latin typeface="Calibri"/>
                <a:cs typeface="Arial"/>
              </a:rPr>
              <a:t>You could make a specific estimation of the sources you want to scale up the infrastructure.</a:t>
            </a:r>
            <a:endParaRPr lang="en-US">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DFB046E-04B2-3C7C-DA76-A016632A2D1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F0596B9-38C5-D6E6-190B-6EBB1226F41E}"/>
              </a:ext>
            </a:extLst>
          </p:cNvPr>
          <p:cNvSpPr>
            <a:spLocks noGrp="1"/>
          </p:cNvSpPr>
          <p:nvPr>
            <p:ph type="sldNum" sz="quarter" idx="12"/>
          </p:nvPr>
        </p:nvSpPr>
        <p:spPr/>
        <p:txBody>
          <a:bodyPr/>
          <a:lstStyle/>
          <a:p>
            <a:fld id="{D4C40640-FB97-403C-ACEE-868BB27D48AD}" type="slidenum">
              <a:rPr lang="en-IN" smtClean="0"/>
              <a:t>29</a:t>
            </a:fld>
            <a:endParaRPr lang="en-IN"/>
          </a:p>
        </p:txBody>
      </p:sp>
    </p:spTree>
    <p:extLst>
      <p:ext uri="{BB962C8B-B14F-4D97-AF65-F5344CB8AC3E}">
        <p14:creationId xmlns:p14="http://schemas.microsoft.com/office/powerpoint/2010/main" val="105535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9BFA0E6C-95DF-120B-229D-E8B01E70B729}"/>
              </a:ext>
            </a:extLst>
          </p:cNvPr>
          <p:cNvSpPr txBox="1"/>
          <p:nvPr/>
        </p:nvSpPr>
        <p:spPr>
          <a:xfrm>
            <a:off x="740780" y="557514"/>
            <a:ext cx="32061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Prometheus</a:t>
            </a:r>
            <a:endParaRPr lang="en-US" sz="4000"/>
          </a:p>
        </p:txBody>
      </p:sp>
      <p:pic>
        <p:nvPicPr>
          <p:cNvPr id="6" name="Picture 6" descr="Logo, icon&#10;&#10;Description automatically generated">
            <a:extLst>
              <a:ext uri="{FF2B5EF4-FFF2-40B4-BE49-F238E27FC236}">
                <a16:creationId xmlns:a16="http://schemas.microsoft.com/office/drawing/2014/main" id="{535FAE89-EFB2-43D3-B707-3DF1FC5C872A}"/>
              </a:ext>
            </a:extLst>
          </p:cNvPr>
          <p:cNvPicPr>
            <a:picLocks noChangeAspect="1"/>
          </p:cNvPicPr>
          <p:nvPr/>
        </p:nvPicPr>
        <p:blipFill>
          <a:blip r:embed="rId3"/>
          <a:stretch>
            <a:fillRect/>
          </a:stretch>
        </p:blipFill>
        <p:spPr>
          <a:xfrm>
            <a:off x="9336590" y="916038"/>
            <a:ext cx="2367023" cy="2344163"/>
          </a:xfrm>
          <a:prstGeom prst="rect">
            <a:avLst/>
          </a:prstGeom>
        </p:spPr>
      </p:pic>
      <p:sp>
        <p:nvSpPr>
          <p:cNvPr id="7" name="TextBox 6">
            <a:extLst>
              <a:ext uri="{FF2B5EF4-FFF2-40B4-BE49-F238E27FC236}">
                <a16:creationId xmlns:a16="http://schemas.microsoft.com/office/drawing/2014/main" id="{37039D72-FABB-2ACD-251D-FC94A3CF2F98}"/>
              </a:ext>
            </a:extLst>
          </p:cNvPr>
          <p:cNvSpPr txBox="1"/>
          <p:nvPr/>
        </p:nvSpPr>
        <p:spPr>
          <a:xfrm>
            <a:off x="1425615" y="1753565"/>
            <a:ext cx="35244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Monitoring Tool</a:t>
            </a:r>
            <a:endParaRPr lang="en-US"/>
          </a:p>
        </p:txBody>
      </p:sp>
      <p:sp>
        <p:nvSpPr>
          <p:cNvPr id="8" name="TextBox 7">
            <a:extLst>
              <a:ext uri="{FF2B5EF4-FFF2-40B4-BE49-F238E27FC236}">
                <a16:creationId xmlns:a16="http://schemas.microsoft.com/office/drawing/2014/main" id="{40216DFF-CD6D-B536-9E67-C0A56478B5DE}"/>
              </a:ext>
            </a:extLst>
          </p:cNvPr>
          <p:cNvSpPr txBox="1"/>
          <p:nvPr/>
        </p:nvSpPr>
        <p:spPr>
          <a:xfrm>
            <a:off x="1782501" y="2534855"/>
            <a:ext cx="66689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a:t>Highly dynamic container  environment</a:t>
            </a:r>
            <a:endParaRPr lang="en-US">
              <a:cs typeface="Calibri" panose="020F0502020204030204"/>
            </a:endParaRPr>
          </a:p>
        </p:txBody>
      </p:sp>
      <p:pic>
        <p:nvPicPr>
          <p:cNvPr id="9" name="Picture 9" descr="Icon&#10;&#10;Description automatically generated">
            <a:extLst>
              <a:ext uri="{FF2B5EF4-FFF2-40B4-BE49-F238E27FC236}">
                <a16:creationId xmlns:a16="http://schemas.microsoft.com/office/drawing/2014/main" id="{98661D90-10A0-3DAE-DAE9-0E0DAA368BAB}"/>
              </a:ext>
            </a:extLst>
          </p:cNvPr>
          <p:cNvPicPr>
            <a:picLocks noChangeAspect="1"/>
          </p:cNvPicPr>
          <p:nvPr/>
        </p:nvPicPr>
        <p:blipFill>
          <a:blip r:embed="rId4"/>
          <a:stretch>
            <a:fillRect/>
          </a:stretch>
        </p:blipFill>
        <p:spPr>
          <a:xfrm>
            <a:off x="2930324" y="3264185"/>
            <a:ext cx="958771" cy="918009"/>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E2A9EEA9-1CAF-B1A4-B98C-37101C520304}"/>
              </a:ext>
            </a:extLst>
          </p:cNvPr>
          <p:cNvPicPr>
            <a:picLocks noChangeAspect="1"/>
          </p:cNvPicPr>
          <p:nvPr/>
        </p:nvPicPr>
        <p:blipFill>
          <a:blip r:embed="rId5"/>
          <a:stretch>
            <a:fillRect/>
          </a:stretch>
        </p:blipFill>
        <p:spPr>
          <a:xfrm>
            <a:off x="4338576" y="3155887"/>
            <a:ext cx="1373530" cy="1144251"/>
          </a:xfrm>
          <a:prstGeom prst="rect">
            <a:avLst/>
          </a:prstGeom>
        </p:spPr>
      </p:pic>
      <p:sp>
        <p:nvSpPr>
          <p:cNvPr id="11" name="TextBox 10">
            <a:extLst>
              <a:ext uri="{FF2B5EF4-FFF2-40B4-BE49-F238E27FC236}">
                <a16:creationId xmlns:a16="http://schemas.microsoft.com/office/drawing/2014/main" id="{9F835F85-8E07-3462-9F1B-3A56B084E2F5}"/>
              </a:ext>
            </a:extLst>
          </p:cNvPr>
          <p:cNvSpPr txBox="1"/>
          <p:nvPr/>
        </p:nvSpPr>
        <p:spPr>
          <a:xfrm>
            <a:off x="1782500" y="4444677"/>
            <a:ext cx="66689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a:cs typeface="Calibri" panose="020F0502020204030204"/>
              </a:rPr>
              <a:t>Non container infrastructure</a:t>
            </a:r>
          </a:p>
        </p:txBody>
      </p:sp>
    </p:spTree>
    <p:extLst>
      <p:ext uri="{BB962C8B-B14F-4D97-AF65-F5344CB8AC3E}">
        <p14:creationId xmlns:p14="http://schemas.microsoft.com/office/powerpoint/2010/main" val="2264294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188F-70D3-3C52-4562-63AA36F6BAA9}"/>
              </a:ext>
            </a:extLst>
          </p:cNvPr>
          <p:cNvSpPr>
            <a:spLocks noGrp="1"/>
          </p:cNvSpPr>
          <p:nvPr>
            <p:ph type="title"/>
          </p:nvPr>
        </p:nvSpPr>
        <p:spPr>
          <a:xfrm>
            <a:off x="737558" y="5691"/>
            <a:ext cx="10515600" cy="1325563"/>
          </a:xfrm>
        </p:spPr>
        <p:txBody>
          <a:bodyPr>
            <a:normAutofit/>
          </a:bodyPr>
          <a:lstStyle/>
          <a:p>
            <a:r>
              <a:rPr lang="en-US" sz="4000" b="1">
                <a:solidFill>
                  <a:srgbClr val="252525"/>
                </a:solidFill>
                <a:latin typeface="Calibri"/>
                <a:cs typeface="Arial"/>
              </a:rPr>
              <a:t>SCOPE</a:t>
            </a:r>
            <a:endParaRPr lang="en-US" sz="4000" b="1">
              <a:latin typeface="Calibri"/>
            </a:endParaRPr>
          </a:p>
        </p:txBody>
      </p:sp>
      <p:sp>
        <p:nvSpPr>
          <p:cNvPr id="3" name="Content Placeholder 2">
            <a:extLst>
              <a:ext uri="{FF2B5EF4-FFF2-40B4-BE49-F238E27FC236}">
                <a16:creationId xmlns:a16="http://schemas.microsoft.com/office/drawing/2014/main" id="{BFFE0094-4183-71CD-937D-82B8AB93E2DC}"/>
              </a:ext>
            </a:extLst>
          </p:cNvPr>
          <p:cNvSpPr>
            <a:spLocks noGrp="1"/>
          </p:cNvSpPr>
          <p:nvPr>
            <p:ph idx="1"/>
          </p:nvPr>
        </p:nvSpPr>
        <p:spPr>
          <a:xfrm>
            <a:off x="866954" y="1106757"/>
            <a:ext cx="10760015" cy="4351338"/>
          </a:xfrm>
        </p:spPr>
        <p:txBody>
          <a:bodyPr vert="horz" lIns="91440" tIns="45720" rIns="91440" bIns="45720" rtlCol="0" anchor="t">
            <a:normAutofit/>
          </a:bodyPr>
          <a:lstStyle/>
          <a:p>
            <a:pPr algn="just"/>
            <a:r>
              <a:rPr lang="en-US">
                <a:solidFill>
                  <a:srgbClr val="283339"/>
                </a:solidFill>
                <a:latin typeface="Calibri"/>
                <a:cs typeface="Arial"/>
              </a:rPr>
              <a:t>Splunk were given its vast recognition due to smooth set up and massive packages in huge information analytics.</a:t>
            </a:r>
            <a:endParaRPr lang="en-US">
              <a:latin typeface="Calibri"/>
              <a:cs typeface="Calibri" panose="020F0502020204030204"/>
            </a:endParaRPr>
          </a:p>
          <a:p>
            <a:pPr algn="just"/>
            <a:r>
              <a:rPr lang="en-US">
                <a:solidFill>
                  <a:srgbClr val="283339"/>
                </a:solidFill>
                <a:latin typeface="Calibri"/>
                <a:cs typeface="Arial"/>
              </a:rPr>
              <a:t>Splunk has turn out to be the front runner amongst huge gamers withinside the tech zone due to its numerous and versatility in system learning.</a:t>
            </a:r>
            <a:endParaRPr lang="en-US">
              <a:latin typeface="Calibri"/>
              <a:cs typeface="Calibri"/>
            </a:endParaRPr>
          </a:p>
          <a:p>
            <a:pPr marL="0" indent="0">
              <a:buNone/>
            </a:pPr>
            <a:endParaRPr lang="en-US" sz="1600">
              <a:solidFill>
                <a:srgbClr val="283339"/>
              </a:solidFill>
              <a:latin typeface="Arial"/>
              <a:cs typeface="Arial"/>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539D345-2DC4-D5DB-57B5-93DA2F7B717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DF167DF-510D-92BD-C06B-9A822D8187A8}"/>
              </a:ext>
            </a:extLst>
          </p:cNvPr>
          <p:cNvSpPr>
            <a:spLocks noGrp="1"/>
          </p:cNvSpPr>
          <p:nvPr>
            <p:ph type="sldNum" sz="quarter" idx="12"/>
          </p:nvPr>
        </p:nvSpPr>
        <p:spPr/>
        <p:txBody>
          <a:bodyPr/>
          <a:lstStyle/>
          <a:p>
            <a:fld id="{D4C40640-FB97-403C-ACEE-868BB27D48AD}" type="slidenum">
              <a:rPr lang="en-IN" smtClean="0"/>
              <a:t>30</a:t>
            </a:fld>
            <a:endParaRPr lang="en-IN"/>
          </a:p>
        </p:txBody>
      </p:sp>
      <p:pic>
        <p:nvPicPr>
          <p:cNvPr id="6" name="Picture 6" descr="Diagram&#10;&#10;Description automatically generated">
            <a:extLst>
              <a:ext uri="{FF2B5EF4-FFF2-40B4-BE49-F238E27FC236}">
                <a16:creationId xmlns:a16="http://schemas.microsoft.com/office/drawing/2014/main" id="{1EE5C92C-3315-2C69-FC92-411DDA306758}"/>
              </a:ext>
            </a:extLst>
          </p:cNvPr>
          <p:cNvPicPr>
            <a:picLocks noChangeAspect="1"/>
          </p:cNvPicPr>
          <p:nvPr/>
        </p:nvPicPr>
        <p:blipFill>
          <a:blip r:embed="rId2"/>
          <a:stretch>
            <a:fillRect/>
          </a:stretch>
        </p:blipFill>
        <p:spPr>
          <a:xfrm>
            <a:off x="3732757" y="3279954"/>
            <a:ext cx="4247301" cy="2486907"/>
          </a:xfrm>
          <a:prstGeom prst="rect">
            <a:avLst/>
          </a:prstGeom>
        </p:spPr>
      </p:pic>
    </p:spTree>
    <p:extLst>
      <p:ext uri="{BB962C8B-B14F-4D97-AF65-F5344CB8AC3E}">
        <p14:creationId xmlns:p14="http://schemas.microsoft.com/office/powerpoint/2010/main" val="975714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2279-087A-E87D-F0ED-8FD5210EB52B}"/>
              </a:ext>
            </a:extLst>
          </p:cNvPr>
          <p:cNvSpPr>
            <a:spLocks noGrp="1"/>
          </p:cNvSpPr>
          <p:nvPr>
            <p:ph type="title"/>
          </p:nvPr>
        </p:nvSpPr>
        <p:spPr/>
        <p:txBody>
          <a:bodyPr>
            <a:normAutofit/>
          </a:bodyPr>
          <a:lstStyle/>
          <a:p>
            <a:r>
              <a:rPr lang="en-US" sz="4000" b="1">
                <a:solidFill>
                  <a:srgbClr val="252525"/>
                </a:solidFill>
                <a:latin typeface="Calibri"/>
                <a:cs typeface="Arial"/>
              </a:rPr>
              <a:t>ADVANTAGES</a:t>
            </a:r>
            <a:endParaRPr lang="en-US" sz="4000" b="1">
              <a:latin typeface="Calibri"/>
            </a:endParaRPr>
          </a:p>
        </p:txBody>
      </p:sp>
      <p:sp>
        <p:nvSpPr>
          <p:cNvPr id="3" name="Content Placeholder 2">
            <a:extLst>
              <a:ext uri="{FF2B5EF4-FFF2-40B4-BE49-F238E27FC236}">
                <a16:creationId xmlns:a16="http://schemas.microsoft.com/office/drawing/2014/main" id="{83BEA8E6-1DB9-86BA-D2BB-8B390B5A0209}"/>
              </a:ext>
            </a:extLst>
          </p:cNvPr>
          <p:cNvSpPr>
            <a:spLocks noGrp="1"/>
          </p:cNvSpPr>
          <p:nvPr>
            <p:ph idx="1"/>
          </p:nvPr>
        </p:nvSpPr>
        <p:spPr>
          <a:xfrm>
            <a:off x="838200" y="1825625"/>
            <a:ext cx="10831901" cy="4351338"/>
          </a:xfrm>
        </p:spPr>
        <p:txBody>
          <a:bodyPr vert="horz" lIns="91440" tIns="45720" rIns="91440" bIns="45720" rtlCol="0" anchor="t">
            <a:normAutofit/>
          </a:bodyPr>
          <a:lstStyle/>
          <a:p>
            <a:pPr>
              <a:buFont typeface="Arial"/>
              <a:buChar char="•"/>
            </a:pPr>
            <a:r>
              <a:rPr lang="en-US">
                <a:solidFill>
                  <a:srgbClr val="283339"/>
                </a:solidFill>
                <a:latin typeface="Calibri"/>
                <a:cs typeface="Arial"/>
              </a:rPr>
              <a:t>It is straightforward to use.</a:t>
            </a:r>
            <a:endParaRPr lang="en-US">
              <a:latin typeface="Calibri"/>
            </a:endParaRPr>
          </a:p>
          <a:p>
            <a:pPr>
              <a:buFont typeface="Arial"/>
              <a:buChar char="•"/>
            </a:pPr>
            <a:r>
              <a:rPr lang="en-US">
                <a:solidFill>
                  <a:srgbClr val="283339"/>
                </a:solidFill>
                <a:latin typeface="Calibri"/>
                <a:cs typeface="Arial"/>
              </a:rPr>
              <a:t>It may be utilized by all people inside an organization (i.e. IT, managers, CEO etc.)</a:t>
            </a:r>
            <a:endParaRPr lang="en-US">
              <a:latin typeface="Calibri"/>
            </a:endParaRPr>
          </a:p>
          <a:p>
            <a:pPr>
              <a:buFont typeface="Arial"/>
              <a:buChar char="•"/>
            </a:pPr>
            <a:r>
              <a:rPr lang="en-US">
                <a:solidFill>
                  <a:srgbClr val="283339"/>
                </a:solidFill>
                <a:latin typeface="Calibri"/>
                <a:cs typeface="Arial"/>
              </a:rPr>
              <a:t>It comes with a variety of plugins and customizations.</a:t>
            </a:r>
            <a:endParaRPr lang="en-US">
              <a:latin typeface="Calibri"/>
            </a:endParaRPr>
          </a:p>
          <a:p>
            <a:pPr>
              <a:buFont typeface="Arial"/>
              <a:buChar char="•"/>
            </a:pPr>
            <a:r>
              <a:rPr lang="en-US">
                <a:solidFill>
                  <a:srgbClr val="283339"/>
                </a:solidFill>
                <a:latin typeface="Calibri"/>
                <a:cs typeface="Arial"/>
              </a:rPr>
              <a:t>It has an outstanding dashboard in conjunction with seek and charting tools.</a:t>
            </a:r>
            <a:endParaRPr lang="en-US">
              <a:latin typeface="Calibri"/>
            </a:endParaRPr>
          </a:p>
          <a:p>
            <a:pPr>
              <a:buFont typeface="Arial"/>
              <a:buChar char="•"/>
            </a:pPr>
            <a:r>
              <a:rPr lang="en-US">
                <a:solidFill>
                  <a:srgbClr val="283339"/>
                </a:solidFill>
                <a:latin typeface="Calibri"/>
                <a:cs typeface="Arial"/>
              </a:rPr>
              <a:t>There isn’t any want of outside databases in it.</a:t>
            </a:r>
            <a:endParaRPr lang="en-US">
              <a:latin typeface="Calibri"/>
            </a:endParaRPr>
          </a:p>
          <a:p>
            <a:pPr>
              <a:buFont typeface="Arial"/>
              <a:buChar char="•"/>
            </a:pPr>
            <a:r>
              <a:rPr lang="en-US">
                <a:solidFill>
                  <a:srgbClr val="283339"/>
                </a:solidFill>
                <a:latin typeface="Calibri"/>
                <a:cs typeface="Arial"/>
              </a:rPr>
              <a:t>It helps any quantity and any layout of statistics.</a:t>
            </a:r>
            <a:endParaRPr lang="en-US">
              <a:latin typeface="Calibri"/>
            </a:endParaRPr>
          </a:p>
          <a:p>
            <a:pPr>
              <a:buFont typeface="Arial"/>
              <a:buChar char="•"/>
            </a:pPr>
            <a:r>
              <a:rPr lang="en-US">
                <a:solidFill>
                  <a:srgbClr val="283339"/>
                </a:solidFill>
                <a:latin typeface="Calibri"/>
                <a:cs typeface="Arial"/>
              </a:rPr>
              <a:t>Real time indexing of your IT statistics.</a:t>
            </a:r>
            <a:endParaRPr lang="en-US">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BFBC9F35-BB3B-D4E8-4019-D49413D154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C7345F9-651B-84F0-3F68-75006E9F9C6F}"/>
              </a:ext>
            </a:extLst>
          </p:cNvPr>
          <p:cNvSpPr>
            <a:spLocks noGrp="1"/>
          </p:cNvSpPr>
          <p:nvPr>
            <p:ph type="sldNum" sz="quarter" idx="12"/>
          </p:nvPr>
        </p:nvSpPr>
        <p:spPr/>
        <p:txBody>
          <a:bodyPr/>
          <a:lstStyle/>
          <a:p>
            <a:fld id="{D4C40640-FB97-403C-ACEE-868BB27D48AD}" type="slidenum">
              <a:rPr lang="en-IN" smtClean="0"/>
              <a:t>31</a:t>
            </a:fld>
            <a:endParaRPr lang="en-IN"/>
          </a:p>
        </p:txBody>
      </p:sp>
    </p:spTree>
    <p:extLst>
      <p:ext uri="{BB962C8B-B14F-4D97-AF65-F5344CB8AC3E}">
        <p14:creationId xmlns:p14="http://schemas.microsoft.com/office/powerpoint/2010/main" val="3928778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85A3-0E8C-A49A-C70D-9E3EB8F0B687}"/>
              </a:ext>
            </a:extLst>
          </p:cNvPr>
          <p:cNvSpPr>
            <a:spLocks noGrp="1"/>
          </p:cNvSpPr>
          <p:nvPr>
            <p:ph type="title"/>
          </p:nvPr>
        </p:nvSpPr>
        <p:spPr/>
        <p:txBody>
          <a:bodyPr>
            <a:normAutofit/>
          </a:bodyPr>
          <a:lstStyle/>
          <a:p>
            <a:r>
              <a:rPr lang="en-US" sz="4000" b="1">
                <a:solidFill>
                  <a:srgbClr val="252525"/>
                </a:solidFill>
                <a:latin typeface="Calibri"/>
                <a:cs typeface="Arial"/>
              </a:rPr>
              <a:t>DISADVANTAGES</a:t>
            </a:r>
            <a:endParaRPr lang="en-US" sz="4000" b="1">
              <a:latin typeface="Calibri"/>
            </a:endParaRPr>
          </a:p>
        </p:txBody>
      </p:sp>
      <p:sp>
        <p:nvSpPr>
          <p:cNvPr id="3" name="Content Placeholder 2">
            <a:extLst>
              <a:ext uri="{FF2B5EF4-FFF2-40B4-BE49-F238E27FC236}">
                <a16:creationId xmlns:a16="http://schemas.microsoft.com/office/drawing/2014/main" id="{B3D4A58D-EA86-23CE-5B2B-32269F0444D3}"/>
              </a:ext>
            </a:extLst>
          </p:cNvPr>
          <p:cNvSpPr>
            <a:spLocks noGrp="1"/>
          </p:cNvSpPr>
          <p:nvPr>
            <p:ph idx="1"/>
          </p:nvPr>
        </p:nvSpPr>
        <p:spPr/>
        <p:txBody>
          <a:bodyPr vert="horz" lIns="91440" tIns="45720" rIns="91440" bIns="45720" rtlCol="0" anchor="t">
            <a:normAutofit/>
          </a:bodyPr>
          <a:lstStyle/>
          <a:p>
            <a:r>
              <a:rPr lang="en-US">
                <a:solidFill>
                  <a:srgbClr val="283339"/>
                </a:solidFill>
                <a:latin typeface="Calibri"/>
                <a:cs typeface="Arial"/>
              </a:rPr>
              <a:t>Pricing receives a chunk better for huge information volumes.</a:t>
            </a:r>
            <a:endParaRPr lang="en-US">
              <a:latin typeface="Calibri"/>
              <a:cs typeface="Calibri" panose="020F0502020204030204"/>
            </a:endParaRPr>
          </a:p>
          <a:p>
            <a:r>
              <a:rPr lang="en-US">
                <a:solidFill>
                  <a:srgbClr val="283339"/>
                </a:solidFill>
                <a:latin typeface="Calibri"/>
                <a:cs typeface="Arial"/>
              </a:rPr>
              <a:t>The optimization of searches is extra of an artwork than simply science.</a:t>
            </a:r>
            <a:endParaRPr lang="en-US">
              <a:latin typeface="Calibri"/>
              <a:cs typeface="Calibri"/>
            </a:endParaRPr>
          </a:p>
          <a:p>
            <a:r>
              <a:rPr lang="en-US">
                <a:solidFill>
                  <a:srgbClr val="283339"/>
                </a:solidFill>
                <a:latin typeface="Calibri"/>
                <a:cs typeface="Arial"/>
              </a:rPr>
              <a:t>Dashboard is a chunk harsh compared to tableau.</a:t>
            </a:r>
            <a:endParaRPr lang="en-US">
              <a:latin typeface="Calibri"/>
              <a:cs typeface="Calibri"/>
            </a:endParaRPr>
          </a:p>
          <a:p>
            <a:r>
              <a:rPr lang="en-US">
                <a:solidFill>
                  <a:srgbClr val="283339"/>
                </a:solidFill>
                <a:latin typeface="Calibri"/>
                <a:cs typeface="Arial"/>
              </a:rPr>
              <a:t>It is constantly making tries to update it with open supply alternatives.</a:t>
            </a:r>
            <a:endParaRPr lang="en-US">
              <a:latin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42D7157-F63D-08F2-AE2D-3CC97F73013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F3C7850-BEDB-C6EA-7D53-729E65CED022}"/>
              </a:ext>
            </a:extLst>
          </p:cNvPr>
          <p:cNvSpPr>
            <a:spLocks noGrp="1"/>
          </p:cNvSpPr>
          <p:nvPr>
            <p:ph type="sldNum" sz="quarter" idx="12"/>
          </p:nvPr>
        </p:nvSpPr>
        <p:spPr/>
        <p:txBody>
          <a:bodyPr/>
          <a:lstStyle/>
          <a:p>
            <a:fld id="{D4C40640-FB97-403C-ACEE-868BB27D48AD}" type="slidenum">
              <a:rPr lang="en-IN" smtClean="0"/>
              <a:t>32</a:t>
            </a:fld>
            <a:endParaRPr lang="en-IN"/>
          </a:p>
        </p:txBody>
      </p:sp>
    </p:spTree>
    <p:extLst>
      <p:ext uri="{BB962C8B-B14F-4D97-AF65-F5344CB8AC3E}">
        <p14:creationId xmlns:p14="http://schemas.microsoft.com/office/powerpoint/2010/main" val="3462206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67F1-842B-50D9-18FA-3922EC52F765}"/>
              </a:ext>
            </a:extLst>
          </p:cNvPr>
          <p:cNvSpPr>
            <a:spLocks noGrp="1"/>
          </p:cNvSpPr>
          <p:nvPr>
            <p:ph type="title"/>
          </p:nvPr>
        </p:nvSpPr>
        <p:spPr/>
        <p:txBody>
          <a:bodyPr>
            <a:normAutofit/>
          </a:bodyPr>
          <a:lstStyle/>
          <a:p>
            <a:r>
              <a:rPr lang="en-US" sz="4000" b="1">
                <a:solidFill>
                  <a:srgbClr val="252525"/>
                </a:solidFill>
                <a:latin typeface="Calibri"/>
                <a:cs typeface="Arial"/>
              </a:rPr>
              <a:t>FEATURES</a:t>
            </a:r>
            <a:endParaRPr lang="en-US" sz="4000" b="1">
              <a:latin typeface="Calibri"/>
            </a:endParaRPr>
          </a:p>
        </p:txBody>
      </p:sp>
      <p:sp>
        <p:nvSpPr>
          <p:cNvPr id="4" name="Footer Placeholder 3">
            <a:extLst>
              <a:ext uri="{FF2B5EF4-FFF2-40B4-BE49-F238E27FC236}">
                <a16:creationId xmlns:a16="http://schemas.microsoft.com/office/drawing/2014/main" id="{825B0A6A-152A-7B87-7A1D-CD0B7516CCE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BE0FFFD-0748-03BB-AF3C-0744D79D46B6}"/>
              </a:ext>
            </a:extLst>
          </p:cNvPr>
          <p:cNvSpPr>
            <a:spLocks noGrp="1"/>
          </p:cNvSpPr>
          <p:nvPr>
            <p:ph type="sldNum" sz="quarter" idx="12"/>
          </p:nvPr>
        </p:nvSpPr>
        <p:spPr/>
        <p:txBody>
          <a:bodyPr/>
          <a:lstStyle/>
          <a:p>
            <a:fld id="{D4C40640-FB97-403C-ACEE-868BB27D48AD}" type="slidenum">
              <a:rPr lang="en-IN" smtClean="0"/>
              <a:t>33</a:t>
            </a:fld>
            <a:endParaRPr lang="en-IN"/>
          </a:p>
        </p:txBody>
      </p:sp>
      <p:pic>
        <p:nvPicPr>
          <p:cNvPr id="6" name="Picture 6" descr="Graphical user interface&#10;&#10;Description automatically generated">
            <a:extLst>
              <a:ext uri="{FF2B5EF4-FFF2-40B4-BE49-F238E27FC236}">
                <a16:creationId xmlns:a16="http://schemas.microsoft.com/office/drawing/2014/main" id="{E5235A22-341B-4381-EC27-6DB440314889}"/>
              </a:ext>
            </a:extLst>
          </p:cNvPr>
          <p:cNvPicPr>
            <a:picLocks noChangeAspect="1"/>
          </p:cNvPicPr>
          <p:nvPr/>
        </p:nvPicPr>
        <p:blipFill>
          <a:blip r:embed="rId2"/>
          <a:stretch>
            <a:fillRect/>
          </a:stretch>
        </p:blipFill>
        <p:spPr>
          <a:xfrm>
            <a:off x="2144832" y="1719262"/>
            <a:ext cx="7966033" cy="3925777"/>
          </a:xfrm>
          <a:prstGeom prst="rect">
            <a:avLst/>
          </a:prstGeom>
        </p:spPr>
      </p:pic>
    </p:spTree>
    <p:extLst>
      <p:ext uri="{BB962C8B-B14F-4D97-AF65-F5344CB8AC3E}">
        <p14:creationId xmlns:p14="http://schemas.microsoft.com/office/powerpoint/2010/main" val="1734534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C557A8-7EE5-981C-3114-A6256906E08C}"/>
              </a:ext>
            </a:extLst>
          </p:cNvPr>
          <p:cNvSpPr>
            <a:spLocks noGrp="1"/>
          </p:cNvSpPr>
          <p:nvPr>
            <p:ph type="title"/>
          </p:nvPr>
        </p:nvSpPr>
        <p:spPr>
          <a:xfrm>
            <a:off x="3505199" y="2418292"/>
            <a:ext cx="8398934" cy="1336146"/>
          </a:xfrm>
        </p:spPr>
        <p:txBody>
          <a:bodyPr/>
          <a:lstStyle/>
          <a:p>
            <a:r>
              <a:rPr lang="en-US" sz="6600" b="1">
                <a:cs typeface="Calibri Light"/>
              </a:rPr>
              <a:t>TRAMPOLINE</a:t>
            </a:r>
            <a:endParaRPr lang="en-US"/>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34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126615080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E1F663-9ACA-BCAF-1303-91332D90A27B}"/>
              </a:ext>
            </a:extLst>
          </p:cNvPr>
          <p:cNvSpPr>
            <a:spLocks noGrp="1"/>
          </p:cNvSpPr>
          <p:nvPr>
            <p:ph type="title"/>
          </p:nvPr>
        </p:nvSpPr>
        <p:spPr/>
        <p:txBody>
          <a:bodyPr>
            <a:normAutofit/>
          </a:bodyPr>
          <a:lstStyle/>
          <a:p>
            <a:r>
              <a:rPr lang="en-US" sz="3200" u="sng">
                <a:latin typeface="Calibri"/>
                <a:cs typeface="Calibri"/>
              </a:rPr>
              <a:t>Trampoline</a:t>
            </a:r>
            <a:endParaRPr lang="en-US" sz="3200"/>
          </a:p>
        </p:txBody>
      </p:sp>
      <p:sp>
        <p:nvSpPr>
          <p:cNvPr id="6" name="Content Placeholder 5">
            <a:extLst>
              <a:ext uri="{FF2B5EF4-FFF2-40B4-BE49-F238E27FC236}">
                <a16:creationId xmlns:a16="http://schemas.microsoft.com/office/drawing/2014/main" id="{8E166034-57A4-627C-3689-AAE6F090A2B5}"/>
              </a:ext>
            </a:extLst>
          </p:cNvPr>
          <p:cNvSpPr>
            <a:spLocks noGrp="1"/>
          </p:cNvSpPr>
          <p:nvPr>
            <p:ph idx="1"/>
          </p:nvPr>
        </p:nvSpPr>
        <p:spPr/>
        <p:txBody>
          <a:bodyPr vert="horz" lIns="91440" tIns="45720" rIns="91440" bIns="45720" rtlCol="0" anchor="t">
            <a:normAutofit/>
          </a:bodyPr>
          <a:lstStyle/>
          <a:p>
            <a:pPr marL="342900" indent="-342900"/>
            <a:r>
              <a:rPr lang="en-US" sz="2400">
                <a:cs typeface="Calibri" panose="020F0502020204030204"/>
              </a:rPr>
              <a:t>The aim is to help during developing an application based on the paradigm of microservices with Spring Boot.</a:t>
            </a:r>
          </a:p>
          <a:p>
            <a:pPr marL="342900" indent="-342900"/>
            <a:r>
              <a:rPr lang="en-US" sz="2400">
                <a:cs typeface="Calibri" panose="020F0502020204030204"/>
              </a:rPr>
              <a:t>Can be used to declare new microservices, start instances, restart and kill them.</a:t>
            </a:r>
          </a:p>
          <a:p>
            <a:pPr marL="342900" indent="-342900"/>
            <a:r>
              <a:rPr lang="en-US" sz="2400">
                <a:cs typeface="Calibri" panose="020F0502020204030204"/>
              </a:rPr>
              <a:t>It provides a web console which allows to start, stop and  monitor the application.</a:t>
            </a:r>
          </a:p>
          <a:p>
            <a:pPr marL="342900" indent="-342900"/>
            <a:r>
              <a:rPr lang="en-US" sz="2400">
                <a:cs typeface="Calibri" panose="020F0502020204030204"/>
              </a:rPr>
              <a:t>It can be useful if we are  running many different applications locally during microservice deployment.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35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414946241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E85F1F9-5139-A65F-F353-F367565299AD}"/>
              </a:ext>
            </a:extLst>
          </p:cNvPr>
          <p:cNvSpPr>
            <a:spLocks noGrp="1"/>
          </p:cNvSpPr>
          <p:nvPr>
            <p:ph idx="1"/>
          </p:nvPr>
        </p:nvSpPr>
        <p:spPr>
          <a:xfrm>
            <a:off x="876782" y="972796"/>
            <a:ext cx="10515600" cy="5018088"/>
          </a:xfrm>
        </p:spPr>
        <p:txBody>
          <a:bodyPr vert="horz" lIns="91440" tIns="45720" rIns="91440" bIns="45720" rtlCol="0" anchor="t">
            <a:normAutofit/>
          </a:bodyPr>
          <a:lstStyle/>
          <a:p>
            <a:pPr marL="0" indent="0">
              <a:buNone/>
            </a:pPr>
            <a:r>
              <a:rPr lang="en-US" sz="2400">
                <a:ea typeface="+mn-lt"/>
                <a:cs typeface="+mn-lt"/>
              </a:rPr>
              <a:t>•</a:t>
            </a:r>
            <a:r>
              <a:rPr lang="en-US" sz="2400">
                <a:solidFill>
                  <a:srgbClr val="000000"/>
                </a:solidFill>
                <a:cs typeface="Calibri"/>
              </a:rPr>
              <a:t>   </a:t>
            </a:r>
            <a:r>
              <a:rPr lang="en-US" sz="2400">
                <a:solidFill>
                  <a:srgbClr val="222635"/>
                </a:solidFill>
                <a:cs typeface="Calibri"/>
              </a:rPr>
              <a:t>By default, the web console is available on port 8080, but we can easily override it with the </a:t>
            </a:r>
            <a:r>
              <a:rPr lang="en-US" sz="2400">
                <a:cs typeface="Calibri"/>
              </a:rPr>
              <a:t>server. port </a:t>
            </a:r>
            <a:r>
              <a:rPr lang="en-US" sz="2400">
                <a:solidFill>
                  <a:srgbClr val="222635"/>
                </a:solidFill>
                <a:cs typeface="Calibri"/>
              </a:rPr>
              <a:t>parameter.</a:t>
            </a:r>
            <a:endParaRPr lang="en-US">
              <a:cs typeface="Calibri" panose="020F0502020204030204"/>
            </a:endParaRPr>
          </a:p>
          <a:p>
            <a:pPr marL="0" indent="0">
              <a:buNone/>
            </a:pPr>
            <a:endParaRPr lang="en-US" sz="2400">
              <a:solidFill>
                <a:srgbClr val="222635"/>
              </a:solidFill>
              <a:ea typeface="+mn-lt"/>
              <a:cs typeface="+mn-lt"/>
            </a:endParaRPr>
          </a:p>
          <a:p>
            <a:pPr marL="0" indent="0">
              <a:buNone/>
            </a:pPr>
            <a:r>
              <a:rPr lang="en-US" sz="2400">
                <a:ea typeface="+mn-lt"/>
                <a:cs typeface="+mn-lt"/>
              </a:rPr>
              <a:t>•</a:t>
            </a:r>
            <a:r>
              <a:rPr lang="en-US" sz="2400">
                <a:cs typeface="Calibri"/>
              </a:rPr>
              <a:t>   Here are some of its capabilities:</a:t>
            </a:r>
          </a:p>
          <a:p>
            <a:pPr marL="800100" lvl="1" indent="-342900">
              <a:buFont typeface="Wingdings" panose="020B0604020202020204" pitchFamily="34" charset="0"/>
              <a:buChar char="Ø"/>
            </a:pPr>
            <a:r>
              <a:rPr lang="en-US" sz="2000">
                <a:latin typeface="Calibri"/>
                <a:cs typeface="Calibri"/>
              </a:rPr>
              <a:t>Start instances using Gradle or Maven as a Build Tool</a:t>
            </a:r>
            <a:endParaRPr lang="en-US" sz="2000">
              <a:cs typeface="Calibri" panose="020F0502020204030204"/>
            </a:endParaRPr>
          </a:p>
          <a:p>
            <a:pPr marL="800100" lvl="1" indent="-342900">
              <a:buFont typeface="Wingdings" panose="020B0604020202020204" pitchFamily="34" charset="0"/>
              <a:buChar char="Ø"/>
            </a:pPr>
            <a:r>
              <a:rPr lang="en-US" sz="2000">
                <a:latin typeface="Calibri"/>
                <a:cs typeface="Calibri"/>
              </a:rPr>
              <a:t>Manage Spring Boot instances</a:t>
            </a:r>
            <a:endParaRPr lang="en-US" sz="2000">
              <a:cs typeface="Calibri" panose="020F0502020204030204"/>
            </a:endParaRPr>
          </a:p>
          <a:p>
            <a:pPr marL="800100" lvl="1" indent="-342900">
              <a:buFont typeface="Wingdings" panose="020B0604020202020204" pitchFamily="34" charset="0"/>
              <a:buChar char="Ø"/>
            </a:pPr>
            <a:r>
              <a:rPr lang="en-US" sz="2000">
                <a:latin typeface="Calibri"/>
                <a:cs typeface="Calibri"/>
              </a:rPr>
              <a:t>Configure VM arguments during launching phase</a:t>
            </a:r>
            <a:endParaRPr lang="en-US" sz="2000">
              <a:cs typeface="Calibri" panose="020F0502020204030204"/>
            </a:endParaRPr>
          </a:p>
          <a:p>
            <a:pPr marL="800100" lvl="1" indent="-342900">
              <a:buFont typeface="Wingdings" panose="020B0604020202020204" pitchFamily="34" charset="0"/>
              <a:buChar char="Ø"/>
            </a:pPr>
            <a:r>
              <a:rPr lang="en-US" sz="2000">
                <a:latin typeface="Calibri"/>
                <a:cs typeface="Calibri"/>
              </a:rPr>
              <a:t>Monitor deployed instances: Memory usage, Logs, and Traces</a:t>
            </a:r>
            <a:endParaRPr lang="en-US" sz="2000">
              <a:cs typeface="Calibri" panose="020F0502020204030204"/>
            </a:endParaRPr>
          </a:p>
          <a:p>
            <a:pPr marL="800100" lvl="1" indent="-342900">
              <a:buFont typeface="Wingdings" panose="020B0604020202020204" pitchFamily="34" charset="0"/>
              <a:buChar char="Ø"/>
            </a:pPr>
            <a:r>
              <a:rPr lang="en-US" sz="2000">
                <a:latin typeface="Calibri"/>
                <a:cs typeface="Calibri"/>
              </a:rPr>
              <a:t>Provide feedback to authors.</a:t>
            </a:r>
            <a:endParaRPr lang="en-US" sz="2000">
              <a:cs typeface="Calibri" panose="020F0502020204030204"/>
            </a:endParaRPr>
          </a:p>
          <a:p>
            <a:pPr marL="0" indent="0">
              <a:buNone/>
            </a:pPr>
            <a:endParaRPr lang="en-US" sz="2400">
              <a:latin typeface="Courier New"/>
              <a:cs typeface="Courier New"/>
            </a:endParaRPr>
          </a:p>
          <a:p>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36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964741869"/>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E7A585-516E-65FC-383B-4DFF21CAA75D}"/>
              </a:ext>
            </a:extLst>
          </p:cNvPr>
          <p:cNvSpPr>
            <a:spLocks noGrp="1"/>
          </p:cNvSpPr>
          <p:nvPr>
            <p:ph type="title"/>
          </p:nvPr>
        </p:nvSpPr>
        <p:spPr/>
        <p:txBody>
          <a:bodyPr>
            <a:normAutofit/>
          </a:bodyPr>
          <a:lstStyle/>
          <a:p>
            <a:r>
              <a:rPr lang="en-US" sz="3200" u="sng">
                <a:latin typeface="Calibri"/>
                <a:cs typeface="Calibri"/>
              </a:rPr>
              <a:t>Trampoline: Setting up the Service</a:t>
            </a:r>
            <a:endParaRPr lang="en-US" sz="3200"/>
          </a:p>
        </p:txBody>
      </p:sp>
      <p:sp>
        <p:nvSpPr>
          <p:cNvPr id="6" name="Content Placeholder 5">
            <a:extLst>
              <a:ext uri="{FF2B5EF4-FFF2-40B4-BE49-F238E27FC236}">
                <a16:creationId xmlns:a16="http://schemas.microsoft.com/office/drawing/2014/main" id="{7558175E-6D98-E4F6-2DAC-B8B985628C1F}"/>
              </a:ext>
            </a:extLst>
          </p:cNvPr>
          <p:cNvSpPr>
            <a:spLocks noGrp="1"/>
          </p:cNvSpPr>
          <p:nvPr>
            <p:ph idx="1"/>
          </p:nvPr>
        </p:nvSpPr>
        <p:spPr>
          <a:xfrm>
            <a:off x="912283" y="1645709"/>
            <a:ext cx="10441517" cy="4499504"/>
          </a:xfrm>
        </p:spPr>
        <p:txBody>
          <a:bodyPr vert="horz" lIns="91440" tIns="45720" rIns="91440" bIns="45720" rtlCol="0" anchor="t">
            <a:normAutofit/>
          </a:bodyPr>
          <a:lstStyle/>
          <a:p>
            <a:pPr marL="0" indent="0">
              <a:buNone/>
            </a:pPr>
            <a:r>
              <a:rPr lang="en-US">
                <a:cs typeface="Calibri"/>
              </a:rPr>
              <a:t>1.Download Latest Release</a:t>
            </a:r>
          </a:p>
          <a:p>
            <a:pPr marL="342900" indent="-342900"/>
            <a:r>
              <a:rPr lang="en-US" sz="2400">
                <a:cs typeface="Calibri"/>
              </a:rPr>
              <a:t>Download the latest published release.</a:t>
            </a:r>
            <a:endParaRPr lang="en-US">
              <a:cs typeface="Calibri" panose="020F0502020204030204"/>
            </a:endParaRPr>
          </a:p>
          <a:p>
            <a:pPr marL="342900" indent="-342900"/>
            <a:r>
              <a:rPr lang="en-US" sz="2400">
                <a:cs typeface="Calibri"/>
              </a:rPr>
              <a:t>Then, start Trampoline, for instance using </a:t>
            </a:r>
            <a:r>
              <a:rPr lang="en-US" sz="2400" err="1">
                <a:cs typeface="Calibri"/>
              </a:rPr>
              <a:t>mvn</a:t>
            </a:r>
            <a:r>
              <a:rPr lang="en-US" sz="2400">
                <a:cs typeface="Calibri"/>
              </a:rPr>
              <a:t> </a:t>
            </a:r>
            <a:r>
              <a:rPr lang="en-US" sz="2400" err="1">
                <a:cs typeface="Calibri"/>
              </a:rPr>
              <a:t>springboot:run</a:t>
            </a:r>
            <a:r>
              <a:rPr lang="en-US" sz="2400" i="1">
                <a:cs typeface="Calibri"/>
              </a:rPr>
              <a:t>  or</a:t>
            </a:r>
            <a:r>
              <a:rPr lang="en-US" sz="2400">
                <a:cs typeface="Calibri"/>
              </a:rPr>
              <a:t> ./</a:t>
            </a:r>
            <a:r>
              <a:rPr lang="en-US" sz="2400" err="1">
                <a:cs typeface="Calibri"/>
              </a:rPr>
              <a:t>gradlew</a:t>
            </a:r>
            <a:r>
              <a:rPr lang="en-US" sz="2400">
                <a:cs typeface="Calibri"/>
              </a:rPr>
              <a:t> (or</a:t>
            </a:r>
            <a:r>
              <a:rPr lang="en-US" sz="2400" i="1">
                <a:cs typeface="Calibri"/>
              </a:rPr>
              <a:t> gradle.bat</a:t>
            </a:r>
            <a:r>
              <a:rPr lang="en-US" sz="2400">
                <a:cs typeface="Calibri"/>
              </a:rPr>
              <a:t>)</a:t>
            </a:r>
            <a:r>
              <a:rPr lang="en-US" sz="2400" i="1">
                <a:cs typeface="Calibri"/>
              </a:rPr>
              <a:t> </a:t>
            </a:r>
            <a:r>
              <a:rPr lang="en-US" sz="2400" err="1">
                <a:cs typeface="Calibri"/>
              </a:rPr>
              <a:t>bootRun</a:t>
            </a:r>
            <a:r>
              <a:rPr lang="en-US" sz="2400">
                <a:cs typeface="Calibri"/>
              </a:rPr>
              <a:t>.</a:t>
            </a:r>
            <a:endParaRPr lang="en-US">
              <a:cs typeface="Calibri" panose="020F0502020204030204"/>
            </a:endParaRPr>
          </a:p>
          <a:p>
            <a:pPr marL="0" indent="0">
              <a:buNone/>
            </a:pPr>
            <a:endParaRPr lang="en-US" sz="2400">
              <a:cs typeface="Calibri"/>
            </a:endParaRPr>
          </a:p>
          <a:p>
            <a:pPr marL="0" indent="0">
              <a:buNone/>
            </a:pPr>
            <a:r>
              <a:rPr lang="en-US">
                <a:cs typeface="Calibri"/>
              </a:rPr>
              <a:t>2.Registering Services</a:t>
            </a:r>
          </a:p>
          <a:p>
            <a:pPr marL="342900" indent="-342900"/>
            <a:r>
              <a:rPr lang="en-US" sz="2400">
                <a:cs typeface="Calibri"/>
              </a:rPr>
              <a:t>Once we have Trampoline up and running, go to Settings to register first service. </a:t>
            </a:r>
            <a:endParaRPr lang="en-US">
              <a:cs typeface="Calibri" panose="020F0502020204030204"/>
            </a:endParaRPr>
          </a:p>
          <a:p>
            <a:pPr marL="342900" indent="-342900"/>
            <a:r>
              <a:rPr lang="en-US" sz="2400">
                <a:cs typeface="Calibri"/>
              </a:rPr>
              <a:t>To register a service, name, default port, pom or build location, build tool, actuator prefix, and VM default arguments are needed.</a:t>
            </a:r>
            <a:endParaRPr lang="en-US">
              <a:cs typeface="Calibri" panose="020F0502020204030204"/>
            </a:endParaRPr>
          </a:p>
          <a:p>
            <a:pPr>
              <a:buNone/>
            </a:pPr>
            <a:endParaRPr lang="en-US">
              <a:cs typeface="Calibri" panose="020F0502020204030204"/>
            </a:endParaRPr>
          </a:p>
          <a:p>
            <a:pPr>
              <a:buNone/>
            </a:pPr>
            <a:endParaRPr lang="en-US" sz="2400">
              <a:cs typeface="Calibri"/>
            </a:endParaRPr>
          </a:p>
          <a:p>
            <a:pPr marL="0" indent="0">
              <a:buNone/>
            </a:pPr>
            <a:endParaRPr lang="en-US" sz="2400">
              <a:cs typeface="Calibri"/>
            </a:endParaRPr>
          </a:p>
          <a:p>
            <a:pPr>
              <a:buNone/>
            </a:pPr>
            <a:endParaRPr lang="en-US" sz="2400">
              <a:cs typeface="Calibri"/>
            </a:endParaRPr>
          </a:p>
          <a:p>
            <a:pPr marL="0" indent="0">
              <a:buNone/>
            </a:pPr>
            <a:endParaRPr lang="en-US" sz="2400">
              <a:cs typeface="Calibri"/>
            </a:endParaRPr>
          </a:p>
          <a:p>
            <a:pPr marL="0" indent="0">
              <a:buNone/>
            </a:pPr>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37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171496452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 website&#10;&#10;Description automatically generated">
            <a:extLst>
              <a:ext uri="{FF2B5EF4-FFF2-40B4-BE49-F238E27FC236}">
                <a16:creationId xmlns:a16="http://schemas.microsoft.com/office/drawing/2014/main" id="{74409041-EB94-FBF9-27B2-A5B1B65C6BED}"/>
              </a:ext>
            </a:extLst>
          </p:cNvPr>
          <p:cNvPicPr>
            <a:picLocks noGrp="1" noChangeAspect="1"/>
          </p:cNvPicPr>
          <p:nvPr>
            <p:ph idx="1"/>
          </p:nvPr>
        </p:nvPicPr>
        <p:blipFill>
          <a:blip r:embed="rId2"/>
          <a:stretch>
            <a:fillRect/>
          </a:stretch>
        </p:blipFill>
        <p:spPr>
          <a:xfrm>
            <a:off x="1309490" y="1010708"/>
            <a:ext cx="9943437" cy="4541838"/>
          </a:xfrm>
        </p:spPr>
      </p:pic>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38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517511468"/>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8E7DD-8081-F1E9-B33F-4289EF8F6F06}"/>
              </a:ext>
            </a:extLst>
          </p:cNvPr>
          <p:cNvSpPr>
            <a:spLocks noGrp="1"/>
          </p:cNvSpPr>
          <p:nvPr>
            <p:ph idx="1"/>
          </p:nvPr>
        </p:nvSpPr>
        <p:spPr>
          <a:xfrm>
            <a:off x="700617" y="989542"/>
            <a:ext cx="10515600" cy="4732338"/>
          </a:xfrm>
        </p:spPr>
        <p:txBody>
          <a:bodyPr vert="horz" lIns="91440" tIns="45720" rIns="91440" bIns="45720" rtlCol="0" anchor="t">
            <a:normAutofit/>
          </a:bodyPr>
          <a:lstStyle/>
          <a:p>
            <a:r>
              <a:rPr lang="en-US" sz="2400">
                <a:solidFill>
                  <a:srgbClr val="222635"/>
                </a:solidFill>
                <a:cs typeface="Calibri"/>
              </a:rPr>
              <a:t> After registering all sample microservices </a:t>
            </a:r>
            <a:r>
              <a:rPr lang="en-US" sz="2400">
                <a:cs typeface="Calibri"/>
              </a:rPr>
              <a:t>config-service, discovery-service, gateway-service</a:t>
            </a:r>
            <a:r>
              <a:rPr lang="en-US" sz="2400">
                <a:solidFill>
                  <a:srgbClr val="222635"/>
                </a:solidFill>
                <a:cs typeface="Calibri"/>
              </a:rPr>
              <a:t>, we may add them to one group. It is a very useful to deploy them all with one click.</a:t>
            </a:r>
            <a:endParaRPr lang="en-US">
              <a:cs typeface="Calibri" panose="020F0502020204030204"/>
            </a:endParaRPr>
          </a:p>
          <a:p>
            <a:endParaRPr lang="en-US" sz="2400">
              <a:solidFill>
                <a:srgbClr val="222635"/>
              </a:solidFill>
              <a:cs typeface="Calibri"/>
            </a:endParaRPr>
          </a:p>
          <a:p>
            <a:r>
              <a:rPr lang="en-US" sz="2400">
                <a:cs typeface="Calibri"/>
              </a:rPr>
              <a:t> We need to include </a:t>
            </a:r>
            <a:r>
              <a:rPr lang="en-US" sz="2400" i="1">
                <a:cs typeface="Calibri"/>
              </a:rPr>
              <a:t>actuator starter</a:t>
            </a:r>
            <a:r>
              <a:rPr lang="en-US" sz="2400">
                <a:cs typeface="Calibri"/>
              </a:rPr>
              <a:t> dependency in our Spring Boot projects, as well as </a:t>
            </a:r>
            <a:r>
              <a:rPr lang="en-US" sz="2400" i="1">
                <a:cs typeface="Calibri"/>
              </a:rPr>
              <a:t>/logfile</a:t>
            </a:r>
            <a:r>
              <a:rPr lang="en-US" sz="2400">
                <a:cs typeface="Calibri"/>
              </a:rPr>
              <a:t> endpoint through well-known logging properties:</a:t>
            </a:r>
            <a:endParaRPr lang="en-US"/>
          </a:p>
          <a:p>
            <a:pPr marL="0" indent="0">
              <a:buNone/>
            </a:pPr>
            <a:r>
              <a:rPr lang="en-US" sz="2400">
                <a:cs typeface="Calibri"/>
              </a:rPr>
              <a:t>                                                                                                                                                                                         </a:t>
            </a:r>
            <a:r>
              <a:rPr lang="en-US" sz="2000">
                <a:cs typeface="Calibri"/>
              </a:rPr>
              <a:t>&lt;dependency&gt;</a:t>
            </a:r>
          </a:p>
          <a:p>
            <a:pPr>
              <a:buNone/>
            </a:pPr>
            <a:r>
              <a:rPr lang="en-US" sz="2000">
                <a:cs typeface="Calibri"/>
              </a:rPr>
              <a:t>                                                   &lt;</a:t>
            </a:r>
            <a:r>
              <a:rPr lang="en-US" sz="2000" err="1">
                <a:cs typeface="Calibri"/>
              </a:rPr>
              <a:t>groupId</a:t>
            </a:r>
            <a:r>
              <a:rPr lang="en-US" sz="2000">
                <a:cs typeface="Calibri"/>
              </a:rPr>
              <a:t>&gt;</a:t>
            </a:r>
            <a:r>
              <a:rPr lang="en-US" sz="2000" err="1">
                <a:cs typeface="Calibri"/>
              </a:rPr>
              <a:t>org.springframework.boot</a:t>
            </a:r>
            <a:r>
              <a:rPr lang="en-US" sz="2000">
                <a:cs typeface="Calibri"/>
              </a:rPr>
              <a:t>&lt;/</a:t>
            </a:r>
            <a:r>
              <a:rPr lang="en-US" sz="2000" err="1">
                <a:cs typeface="Calibri"/>
              </a:rPr>
              <a:t>groupId</a:t>
            </a:r>
            <a:r>
              <a:rPr lang="en-US" sz="2000">
                <a:cs typeface="Calibri"/>
              </a:rPr>
              <a:t>&gt;</a:t>
            </a:r>
            <a:endParaRPr lang="en-US">
              <a:cs typeface="Calibri"/>
            </a:endParaRPr>
          </a:p>
          <a:p>
            <a:pPr>
              <a:buNone/>
            </a:pPr>
            <a:r>
              <a:rPr lang="en-US" sz="2000">
                <a:cs typeface="Calibri"/>
              </a:rPr>
              <a:t>                                                    &lt;</a:t>
            </a:r>
            <a:r>
              <a:rPr lang="en-US" sz="2000" err="1">
                <a:cs typeface="Calibri"/>
              </a:rPr>
              <a:t>artifactId</a:t>
            </a:r>
            <a:r>
              <a:rPr lang="en-US" sz="2000">
                <a:cs typeface="Calibri"/>
              </a:rPr>
              <a:t>&gt;spring-boot-starter-actuator&lt;/</a:t>
            </a:r>
            <a:r>
              <a:rPr lang="en-US" sz="2000" err="1">
                <a:cs typeface="Calibri"/>
              </a:rPr>
              <a:t>artifactId</a:t>
            </a:r>
            <a:r>
              <a:rPr lang="en-US" sz="2000">
                <a:cs typeface="Calibri"/>
              </a:rPr>
              <a:t>&gt;</a:t>
            </a:r>
            <a:endParaRPr lang="en-US">
              <a:cs typeface="Calibri"/>
            </a:endParaRPr>
          </a:p>
          <a:p>
            <a:pPr>
              <a:buNone/>
            </a:pPr>
            <a:r>
              <a:rPr lang="en-US" sz="2000">
                <a:cs typeface="Calibri"/>
              </a:rPr>
              <a:t>                                          &lt;/dependency&gt;</a:t>
            </a:r>
            <a:endParaRPr lang="en-US">
              <a:cs typeface="Calibri"/>
            </a:endParaRPr>
          </a:p>
          <a:p>
            <a:pPr marL="0" indent="0">
              <a:buNone/>
            </a:pPr>
            <a:endParaRPr lang="en-US" sz="2400">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E5AD4A46-7CA2-3052-6CEA-D39C7F15578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68B04B9-2C83-D63E-F61E-8FC7A39A7154}"/>
              </a:ext>
            </a:extLst>
          </p:cNvPr>
          <p:cNvSpPr>
            <a:spLocks noGrp="1"/>
          </p:cNvSpPr>
          <p:nvPr>
            <p:ph type="sldNum" sz="quarter" idx="12"/>
          </p:nvPr>
        </p:nvSpPr>
        <p:spPr/>
        <p:txBody>
          <a:bodyPr/>
          <a:lstStyle/>
          <a:p>
            <a:fld id="{D4C40640-FB97-403C-ACEE-868BB27D48AD}" type="slidenum">
              <a:rPr lang="en-IN" smtClean="0"/>
              <a:t>39</a:t>
            </a:fld>
            <a:endParaRPr lang="en-IN"/>
          </a:p>
        </p:txBody>
      </p:sp>
    </p:spTree>
    <p:extLst>
      <p:ext uri="{BB962C8B-B14F-4D97-AF65-F5344CB8AC3E}">
        <p14:creationId xmlns:p14="http://schemas.microsoft.com/office/powerpoint/2010/main" val="668172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10" name="TextBox 9">
            <a:extLst>
              <a:ext uri="{FF2B5EF4-FFF2-40B4-BE49-F238E27FC236}">
                <a16:creationId xmlns:a16="http://schemas.microsoft.com/office/drawing/2014/main" id="{E26EF454-9DF2-50D3-0DE9-7C969AA0292E}"/>
              </a:ext>
            </a:extLst>
          </p:cNvPr>
          <p:cNvSpPr txBox="1"/>
          <p:nvPr/>
        </p:nvSpPr>
        <p:spPr>
          <a:xfrm>
            <a:off x="740780" y="412830"/>
            <a:ext cx="7199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Prometheus (Why and Where)</a:t>
            </a:r>
            <a:endParaRPr lang="en-US" sz="4000"/>
          </a:p>
        </p:txBody>
      </p:sp>
      <p:grpSp>
        <p:nvGrpSpPr>
          <p:cNvPr id="26" name="Group 25">
            <a:extLst>
              <a:ext uri="{FF2B5EF4-FFF2-40B4-BE49-F238E27FC236}">
                <a16:creationId xmlns:a16="http://schemas.microsoft.com/office/drawing/2014/main" id="{AEA28AEB-368B-B35D-4224-A10C9A7AAA76}"/>
              </a:ext>
            </a:extLst>
          </p:cNvPr>
          <p:cNvGrpSpPr/>
          <p:nvPr/>
        </p:nvGrpSpPr>
        <p:grpSpPr>
          <a:xfrm>
            <a:off x="962628" y="1883779"/>
            <a:ext cx="1190264" cy="1190264"/>
            <a:chOff x="962628" y="1883779"/>
            <a:chExt cx="1190264" cy="1190264"/>
          </a:xfrm>
        </p:grpSpPr>
        <p:pic>
          <p:nvPicPr>
            <p:cNvPr id="11" name="Picture 11">
              <a:extLst>
                <a:ext uri="{FF2B5EF4-FFF2-40B4-BE49-F238E27FC236}">
                  <a16:creationId xmlns:a16="http://schemas.microsoft.com/office/drawing/2014/main" id="{04B8FB49-F053-2965-CF0D-8C98DC22ED41}"/>
                </a:ext>
              </a:extLst>
            </p:cNvPr>
            <p:cNvPicPr>
              <a:picLocks noChangeAspect="1"/>
            </p:cNvPicPr>
            <p:nvPr/>
          </p:nvPicPr>
          <p:blipFill>
            <a:blip r:embed="rId3"/>
            <a:stretch>
              <a:fillRect/>
            </a:stretch>
          </p:blipFill>
          <p:spPr>
            <a:xfrm>
              <a:off x="962628" y="1883779"/>
              <a:ext cx="1190264" cy="1190264"/>
            </a:xfrm>
            <a:prstGeom prst="rect">
              <a:avLst/>
            </a:prstGeom>
          </p:spPr>
        </p:pic>
        <p:pic>
          <p:nvPicPr>
            <p:cNvPr id="19" name="Picture 19" descr="Icon&#10;&#10;Description automatically generated">
              <a:extLst>
                <a:ext uri="{FF2B5EF4-FFF2-40B4-BE49-F238E27FC236}">
                  <a16:creationId xmlns:a16="http://schemas.microsoft.com/office/drawing/2014/main" id="{B4E4F0F8-0343-3479-AC9A-95CA877A3B08}"/>
                </a:ext>
              </a:extLst>
            </p:cNvPr>
            <p:cNvPicPr>
              <a:picLocks noChangeAspect="1"/>
            </p:cNvPicPr>
            <p:nvPr/>
          </p:nvPicPr>
          <p:blipFill>
            <a:blip r:embed="rId4"/>
            <a:stretch>
              <a:fillRect/>
            </a:stretch>
          </p:blipFill>
          <p:spPr>
            <a:xfrm>
              <a:off x="1242349" y="1999612"/>
              <a:ext cx="630821" cy="457031"/>
            </a:xfrm>
            <a:prstGeom prst="rect">
              <a:avLst/>
            </a:prstGeom>
          </p:spPr>
        </p:pic>
        <p:pic>
          <p:nvPicPr>
            <p:cNvPr id="22" name="Picture 19" descr="Icon&#10;&#10;Description automatically generated">
              <a:extLst>
                <a:ext uri="{FF2B5EF4-FFF2-40B4-BE49-F238E27FC236}">
                  <a16:creationId xmlns:a16="http://schemas.microsoft.com/office/drawing/2014/main" id="{FFE190A1-0DFF-AD8F-E215-35E57C36D16E}"/>
                </a:ext>
              </a:extLst>
            </p:cNvPr>
            <p:cNvPicPr>
              <a:picLocks noChangeAspect="1"/>
            </p:cNvPicPr>
            <p:nvPr/>
          </p:nvPicPr>
          <p:blipFill>
            <a:blip r:embed="rId4"/>
            <a:stretch>
              <a:fillRect/>
            </a:stretch>
          </p:blipFill>
          <p:spPr>
            <a:xfrm>
              <a:off x="1242348" y="2530118"/>
              <a:ext cx="630821" cy="457031"/>
            </a:xfrm>
            <a:prstGeom prst="rect">
              <a:avLst/>
            </a:prstGeom>
          </p:spPr>
        </p:pic>
      </p:grpSp>
      <p:grpSp>
        <p:nvGrpSpPr>
          <p:cNvPr id="27" name="Group 26">
            <a:extLst>
              <a:ext uri="{FF2B5EF4-FFF2-40B4-BE49-F238E27FC236}">
                <a16:creationId xmlns:a16="http://schemas.microsoft.com/office/drawing/2014/main" id="{952B5299-DFE0-A3E7-4F33-0095C68782A3}"/>
              </a:ext>
            </a:extLst>
          </p:cNvPr>
          <p:cNvGrpSpPr/>
          <p:nvPr/>
        </p:nvGrpSpPr>
        <p:grpSpPr>
          <a:xfrm>
            <a:off x="2901387" y="1883779"/>
            <a:ext cx="1190264" cy="1190264"/>
            <a:chOff x="5939741" y="1739095"/>
            <a:chExt cx="1190264" cy="1190264"/>
          </a:xfrm>
        </p:grpSpPr>
        <p:pic>
          <p:nvPicPr>
            <p:cNvPr id="23" name="Picture 11">
              <a:extLst>
                <a:ext uri="{FF2B5EF4-FFF2-40B4-BE49-F238E27FC236}">
                  <a16:creationId xmlns:a16="http://schemas.microsoft.com/office/drawing/2014/main" id="{1ADAC122-D151-CB00-7E77-B5FD425BCF57}"/>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24" name="Picture 19" descr="Icon&#10;&#10;Description automatically generated">
              <a:extLst>
                <a:ext uri="{FF2B5EF4-FFF2-40B4-BE49-F238E27FC236}">
                  <a16:creationId xmlns:a16="http://schemas.microsoft.com/office/drawing/2014/main" id="{69AE3FA7-EC0A-80CB-8490-E1407DA42931}"/>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25" name="Picture 19" descr="Icon&#10;&#10;Description automatically generated">
              <a:extLst>
                <a:ext uri="{FF2B5EF4-FFF2-40B4-BE49-F238E27FC236}">
                  <a16:creationId xmlns:a16="http://schemas.microsoft.com/office/drawing/2014/main" id="{81DE991A-630E-D862-B043-C5AE89FBBDEE}"/>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28" name="Group 27">
            <a:extLst>
              <a:ext uri="{FF2B5EF4-FFF2-40B4-BE49-F238E27FC236}">
                <a16:creationId xmlns:a16="http://schemas.microsoft.com/office/drawing/2014/main" id="{9B2682F3-280E-4F81-8462-4F660442A5AA}"/>
              </a:ext>
            </a:extLst>
          </p:cNvPr>
          <p:cNvGrpSpPr/>
          <p:nvPr/>
        </p:nvGrpSpPr>
        <p:grpSpPr>
          <a:xfrm>
            <a:off x="4811209" y="1883778"/>
            <a:ext cx="1190264" cy="1190264"/>
            <a:chOff x="5939741" y="1739095"/>
            <a:chExt cx="1190264" cy="1190264"/>
          </a:xfrm>
        </p:grpSpPr>
        <p:pic>
          <p:nvPicPr>
            <p:cNvPr id="29" name="Picture 11">
              <a:extLst>
                <a:ext uri="{FF2B5EF4-FFF2-40B4-BE49-F238E27FC236}">
                  <a16:creationId xmlns:a16="http://schemas.microsoft.com/office/drawing/2014/main" id="{38C1037E-B5DC-F784-D448-433765718A0D}"/>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0" name="Picture 19" descr="Icon&#10;&#10;Description automatically generated">
              <a:extLst>
                <a:ext uri="{FF2B5EF4-FFF2-40B4-BE49-F238E27FC236}">
                  <a16:creationId xmlns:a16="http://schemas.microsoft.com/office/drawing/2014/main" id="{DF8F5E8B-8C17-71E7-B337-1E390E778BDD}"/>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1" name="Picture 19" descr="Icon&#10;&#10;Description automatically generated">
              <a:extLst>
                <a:ext uri="{FF2B5EF4-FFF2-40B4-BE49-F238E27FC236}">
                  <a16:creationId xmlns:a16="http://schemas.microsoft.com/office/drawing/2014/main" id="{5D358050-7BC5-5CC0-673C-BB4BA662C25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32" name="Group 31">
            <a:extLst>
              <a:ext uri="{FF2B5EF4-FFF2-40B4-BE49-F238E27FC236}">
                <a16:creationId xmlns:a16="http://schemas.microsoft.com/office/drawing/2014/main" id="{A6B309E0-62E2-C593-A454-344890801EEE}"/>
              </a:ext>
            </a:extLst>
          </p:cNvPr>
          <p:cNvGrpSpPr/>
          <p:nvPr/>
        </p:nvGrpSpPr>
        <p:grpSpPr>
          <a:xfrm>
            <a:off x="1300221" y="3330613"/>
            <a:ext cx="1190264" cy="1190264"/>
            <a:chOff x="5939741" y="1739095"/>
            <a:chExt cx="1190264" cy="1190264"/>
          </a:xfrm>
        </p:grpSpPr>
        <p:pic>
          <p:nvPicPr>
            <p:cNvPr id="33" name="Picture 11">
              <a:extLst>
                <a:ext uri="{FF2B5EF4-FFF2-40B4-BE49-F238E27FC236}">
                  <a16:creationId xmlns:a16="http://schemas.microsoft.com/office/drawing/2014/main" id="{EE91907B-111B-76E1-F9F9-4C8269D6727E}"/>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4" name="Picture 19" descr="Icon&#10;&#10;Description automatically generated">
              <a:extLst>
                <a:ext uri="{FF2B5EF4-FFF2-40B4-BE49-F238E27FC236}">
                  <a16:creationId xmlns:a16="http://schemas.microsoft.com/office/drawing/2014/main" id="{DF7734D5-0E56-5302-BB87-C35DAAD75FCB}"/>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5" name="Picture 19" descr="Icon&#10;&#10;Description automatically generated">
              <a:extLst>
                <a:ext uri="{FF2B5EF4-FFF2-40B4-BE49-F238E27FC236}">
                  <a16:creationId xmlns:a16="http://schemas.microsoft.com/office/drawing/2014/main" id="{D8E00982-6229-BBB8-BD72-63459C9F7C9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36" name="Group 35">
            <a:extLst>
              <a:ext uri="{FF2B5EF4-FFF2-40B4-BE49-F238E27FC236}">
                <a16:creationId xmlns:a16="http://schemas.microsoft.com/office/drawing/2014/main" id="{83AA65CD-E008-3AEF-D108-82C3C42A2642}"/>
              </a:ext>
            </a:extLst>
          </p:cNvPr>
          <p:cNvGrpSpPr/>
          <p:nvPr/>
        </p:nvGrpSpPr>
        <p:grpSpPr>
          <a:xfrm>
            <a:off x="3248626" y="3330612"/>
            <a:ext cx="1190264" cy="1190264"/>
            <a:chOff x="5939741" y="1739095"/>
            <a:chExt cx="1190264" cy="1190264"/>
          </a:xfrm>
        </p:grpSpPr>
        <p:pic>
          <p:nvPicPr>
            <p:cNvPr id="37" name="Picture 11">
              <a:extLst>
                <a:ext uri="{FF2B5EF4-FFF2-40B4-BE49-F238E27FC236}">
                  <a16:creationId xmlns:a16="http://schemas.microsoft.com/office/drawing/2014/main" id="{FF9F5689-23FC-FCF7-FD7B-AAE229022454}"/>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8" name="Picture 19" descr="Icon&#10;&#10;Description automatically generated">
              <a:extLst>
                <a:ext uri="{FF2B5EF4-FFF2-40B4-BE49-F238E27FC236}">
                  <a16:creationId xmlns:a16="http://schemas.microsoft.com/office/drawing/2014/main" id="{0ED24131-839F-FEB1-DF88-DBD5B41EF592}"/>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9" name="Picture 19" descr="Icon&#10;&#10;Description automatically generated">
              <a:extLst>
                <a:ext uri="{FF2B5EF4-FFF2-40B4-BE49-F238E27FC236}">
                  <a16:creationId xmlns:a16="http://schemas.microsoft.com/office/drawing/2014/main" id="{936A98AF-ED51-14AA-85CD-400273BE14C5}"/>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40" name="Group 39">
            <a:extLst>
              <a:ext uri="{FF2B5EF4-FFF2-40B4-BE49-F238E27FC236}">
                <a16:creationId xmlns:a16="http://schemas.microsoft.com/office/drawing/2014/main" id="{75001542-73F2-6273-BA1C-B31D12A52336}"/>
              </a:ext>
            </a:extLst>
          </p:cNvPr>
          <p:cNvGrpSpPr/>
          <p:nvPr/>
        </p:nvGrpSpPr>
        <p:grpSpPr>
          <a:xfrm>
            <a:off x="5100575" y="3330611"/>
            <a:ext cx="1190264" cy="1190264"/>
            <a:chOff x="5939741" y="1739095"/>
            <a:chExt cx="1190264" cy="1190264"/>
          </a:xfrm>
        </p:grpSpPr>
        <p:pic>
          <p:nvPicPr>
            <p:cNvPr id="41" name="Picture 11">
              <a:extLst>
                <a:ext uri="{FF2B5EF4-FFF2-40B4-BE49-F238E27FC236}">
                  <a16:creationId xmlns:a16="http://schemas.microsoft.com/office/drawing/2014/main" id="{B58072A8-36D1-4C91-D30A-ADB130B4A552}"/>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42" name="Picture 19" descr="Icon&#10;&#10;Description automatically generated">
              <a:extLst>
                <a:ext uri="{FF2B5EF4-FFF2-40B4-BE49-F238E27FC236}">
                  <a16:creationId xmlns:a16="http://schemas.microsoft.com/office/drawing/2014/main" id="{2C7E41E1-F925-8951-07E0-4D55B348C826}"/>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43" name="Picture 19" descr="Icon&#10;&#10;Description automatically generated">
              <a:extLst>
                <a:ext uri="{FF2B5EF4-FFF2-40B4-BE49-F238E27FC236}">
                  <a16:creationId xmlns:a16="http://schemas.microsoft.com/office/drawing/2014/main" id="{CBC4454F-43AD-19A9-BE6A-8EF203AD0D2F}"/>
                </a:ext>
              </a:extLst>
            </p:cNvPr>
            <p:cNvPicPr>
              <a:picLocks noChangeAspect="1"/>
            </p:cNvPicPr>
            <p:nvPr/>
          </p:nvPicPr>
          <p:blipFill>
            <a:blip r:embed="rId4"/>
            <a:stretch>
              <a:fillRect/>
            </a:stretch>
          </p:blipFill>
          <p:spPr>
            <a:xfrm>
              <a:off x="6219461" y="2385434"/>
              <a:ext cx="630821" cy="457031"/>
            </a:xfrm>
            <a:prstGeom prst="rect">
              <a:avLst/>
            </a:prstGeom>
          </p:spPr>
        </p:pic>
      </p:grpSp>
      <p:sp>
        <p:nvSpPr>
          <p:cNvPr id="45" name="TextBox 44">
            <a:extLst>
              <a:ext uri="{FF2B5EF4-FFF2-40B4-BE49-F238E27FC236}">
                <a16:creationId xmlns:a16="http://schemas.microsoft.com/office/drawing/2014/main" id="{783A9DB7-66E5-D430-FA09-73398075935E}"/>
              </a:ext>
            </a:extLst>
          </p:cNvPr>
          <p:cNvSpPr txBox="1"/>
          <p:nvPr/>
        </p:nvSpPr>
        <p:spPr>
          <a:xfrm>
            <a:off x="7856315" y="1798898"/>
            <a:ext cx="3718367" cy="32571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b="1">
                <a:solidFill>
                  <a:srgbClr val="000000"/>
                </a:solidFill>
                <a:cs typeface="Calibri"/>
              </a:rPr>
              <a:t>Response Latency</a:t>
            </a:r>
          </a:p>
          <a:p>
            <a:pPr marL="457200" indent="-457200">
              <a:lnSpc>
                <a:spcPct val="150000"/>
              </a:lnSpc>
              <a:buFont typeface="Arial"/>
              <a:buChar char="•"/>
            </a:pPr>
            <a:r>
              <a:rPr lang="en-US" sz="2800" b="1">
                <a:cs typeface="Calibri"/>
              </a:rPr>
              <a:t>Overloading</a:t>
            </a:r>
          </a:p>
          <a:p>
            <a:pPr marL="457200" indent="-457200">
              <a:lnSpc>
                <a:spcPct val="150000"/>
              </a:lnSpc>
              <a:buFont typeface="Arial"/>
              <a:buChar char="•"/>
            </a:pPr>
            <a:r>
              <a:rPr lang="en-US" sz="2800" b="1">
                <a:cs typeface="Calibri"/>
              </a:rPr>
              <a:t>Errors (exceptions)</a:t>
            </a:r>
          </a:p>
          <a:p>
            <a:pPr marL="457200" indent="-457200">
              <a:lnSpc>
                <a:spcPct val="150000"/>
              </a:lnSpc>
              <a:buFont typeface="Arial"/>
              <a:buChar char="•"/>
            </a:pPr>
            <a:r>
              <a:rPr lang="en-US" sz="2800" b="1">
                <a:cs typeface="Calibri"/>
              </a:rPr>
              <a:t>Enough Resources</a:t>
            </a:r>
          </a:p>
          <a:p>
            <a:pPr marL="457200" indent="-457200">
              <a:lnSpc>
                <a:spcPct val="150000"/>
              </a:lnSpc>
              <a:buFont typeface="Arial"/>
              <a:buChar char="•"/>
            </a:pPr>
            <a:r>
              <a:rPr lang="en-US" sz="2800" b="1">
                <a:cs typeface="Calibri"/>
              </a:rPr>
              <a:t>Downtime</a:t>
            </a:r>
          </a:p>
        </p:txBody>
      </p:sp>
      <p:cxnSp>
        <p:nvCxnSpPr>
          <p:cNvPr id="5" name="Straight Arrow Connector 4">
            <a:extLst>
              <a:ext uri="{FF2B5EF4-FFF2-40B4-BE49-F238E27FC236}">
                <a16:creationId xmlns:a16="http://schemas.microsoft.com/office/drawing/2014/main" id="{EDDAF7E1-9009-1229-75CA-ECE9CFB74330}"/>
              </a:ext>
            </a:extLst>
          </p:cNvPr>
          <p:cNvCxnSpPr/>
          <p:nvPr/>
        </p:nvCxnSpPr>
        <p:spPr>
          <a:xfrm>
            <a:off x="2031357" y="2701723"/>
            <a:ext cx="1531715" cy="1358095"/>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F3BFEE2-30BF-444E-863E-4C291D8B075E}"/>
              </a:ext>
            </a:extLst>
          </p:cNvPr>
          <p:cNvCxnSpPr>
            <a:cxnSpLocks/>
          </p:cNvCxnSpPr>
          <p:nvPr/>
        </p:nvCxnSpPr>
        <p:spPr>
          <a:xfrm>
            <a:off x="3391381" y="2402710"/>
            <a:ext cx="152400" cy="1628171"/>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D3D60A5-63E9-180C-4A55-5A1D8E8E100F}"/>
              </a:ext>
            </a:extLst>
          </p:cNvPr>
          <p:cNvCxnSpPr>
            <a:cxnSpLocks/>
          </p:cNvCxnSpPr>
          <p:nvPr/>
        </p:nvCxnSpPr>
        <p:spPr>
          <a:xfrm>
            <a:off x="5320494" y="2518457"/>
            <a:ext cx="46299" cy="1396677"/>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5B9613-9371-E2FE-061F-E0915B20A103}"/>
              </a:ext>
            </a:extLst>
          </p:cNvPr>
          <p:cNvCxnSpPr>
            <a:cxnSpLocks/>
          </p:cNvCxnSpPr>
          <p:nvPr/>
        </p:nvCxnSpPr>
        <p:spPr>
          <a:xfrm flipH="1" flipV="1">
            <a:off x="1498920" y="2709438"/>
            <a:ext cx="349169" cy="1516284"/>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1A59F3-E917-F091-5DCC-6933186038FF}"/>
              </a:ext>
            </a:extLst>
          </p:cNvPr>
          <p:cNvCxnSpPr>
            <a:cxnSpLocks/>
          </p:cNvCxnSpPr>
          <p:nvPr/>
        </p:nvCxnSpPr>
        <p:spPr>
          <a:xfrm flipH="1">
            <a:off x="1662894" y="2200152"/>
            <a:ext cx="1757422" cy="653969"/>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C1A1FF-10C1-5C11-0696-0523236F8C04}"/>
              </a:ext>
            </a:extLst>
          </p:cNvPr>
          <p:cNvCxnSpPr>
            <a:cxnSpLocks/>
          </p:cNvCxnSpPr>
          <p:nvPr/>
        </p:nvCxnSpPr>
        <p:spPr>
          <a:xfrm>
            <a:off x="3584290" y="2344835"/>
            <a:ext cx="1628173" cy="306729"/>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DC78DC-BBD1-9660-AC86-4B091C80AA61}"/>
              </a:ext>
            </a:extLst>
          </p:cNvPr>
          <p:cNvCxnSpPr>
            <a:cxnSpLocks/>
          </p:cNvCxnSpPr>
          <p:nvPr/>
        </p:nvCxnSpPr>
        <p:spPr>
          <a:xfrm>
            <a:off x="3728973" y="2508809"/>
            <a:ext cx="1464199" cy="1329159"/>
          </a:xfrm>
          <a:prstGeom prst="straightConnector1">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410888"/>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39D3-5E42-4BC6-32F1-4FEDECE748E0}"/>
              </a:ext>
            </a:extLst>
          </p:cNvPr>
          <p:cNvSpPr>
            <a:spLocks noGrp="1"/>
          </p:cNvSpPr>
          <p:nvPr>
            <p:ph type="title"/>
          </p:nvPr>
        </p:nvSpPr>
        <p:spPr>
          <a:xfrm>
            <a:off x="1071033" y="1309051"/>
            <a:ext cx="10282767" cy="817562"/>
          </a:xfrm>
        </p:spPr>
        <p:txBody>
          <a:bodyPr>
            <a:normAutofit fontScale="90000"/>
          </a:bodyPr>
          <a:lstStyle/>
          <a:p>
            <a:br>
              <a:rPr lang="en-US" sz="3200">
                <a:latin typeface="Calibri"/>
                <a:cs typeface="Calibri"/>
              </a:rPr>
            </a:br>
            <a:r>
              <a:rPr lang="en-US" sz="3200">
                <a:latin typeface="Calibri"/>
                <a:cs typeface="Calibri"/>
              </a:rPr>
              <a:t>3.Managing Service Instances</a:t>
            </a:r>
            <a:br>
              <a:rPr lang="en-US" sz="3200">
                <a:latin typeface="Calibri"/>
                <a:cs typeface="Calibri"/>
              </a:rPr>
            </a:br>
            <a:br>
              <a:rPr lang="en-US" sz="3200">
                <a:latin typeface="Calibri"/>
                <a:cs typeface="Calibri"/>
              </a:rPr>
            </a:br>
            <a:r>
              <a:rPr lang="en-US" sz="2700">
                <a:latin typeface="Arial"/>
                <a:cs typeface="Arial"/>
              </a:rPr>
              <a:t>• </a:t>
            </a:r>
            <a:r>
              <a:rPr lang="en-US" sz="2700">
                <a:latin typeface="Calibri"/>
                <a:cs typeface="Calibri"/>
              </a:rPr>
              <a:t>Here, we'll be able to start and stop service instances and also monitor their        statuses, traces, logs and memory consumption</a:t>
            </a:r>
            <a:r>
              <a:rPr lang="en-US" sz="3100">
                <a:latin typeface="Calibri"/>
                <a:cs typeface="Calibri"/>
              </a:rPr>
              <a:t>.</a:t>
            </a:r>
          </a:p>
          <a:p>
            <a:endParaRPr lang="en-US" sz="2700">
              <a:latin typeface="Arial"/>
              <a:cs typeface="Arial"/>
            </a:endParaRPr>
          </a:p>
          <a:p>
            <a:br>
              <a:rPr lang="en-US" sz="3200">
                <a:latin typeface="Calibri"/>
                <a:cs typeface="Calibri"/>
              </a:rPr>
            </a:br>
            <a:endParaRPr lang="en-US">
              <a:cs typeface="Calibri Light" panose="020F0302020204030204"/>
            </a:endParaRPr>
          </a:p>
        </p:txBody>
      </p:sp>
      <p:pic>
        <p:nvPicPr>
          <p:cNvPr id="6" name="Picture 6" descr="Graphical user interface, text, application, email&#10;&#10;Description automatically generated">
            <a:extLst>
              <a:ext uri="{FF2B5EF4-FFF2-40B4-BE49-F238E27FC236}">
                <a16:creationId xmlns:a16="http://schemas.microsoft.com/office/drawing/2014/main" id="{158AE1A4-542C-2AAA-A6BF-F559743417AA}"/>
              </a:ext>
            </a:extLst>
          </p:cNvPr>
          <p:cNvPicPr>
            <a:picLocks noGrp="1" noChangeAspect="1"/>
          </p:cNvPicPr>
          <p:nvPr>
            <p:ph idx="1"/>
          </p:nvPr>
        </p:nvPicPr>
        <p:blipFill>
          <a:blip r:embed="rId2"/>
          <a:stretch>
            <a:fillRect/>
          </a:stretch>
        </p:blipFill>
        <p:spPr>
          <a:xfrm>
            <a:off x="2048768" y="2222701"/>
            <a:ext cx="7633620" cy="3859414"/>
          </a:xfrm>
        </p:spPr>
      </p:pic>
      <p:sp>
        <p:nvSpPr>
          <p:cNvPr id="4" name="Footer Placeholder 3">
            <a:extLst>
              <a:ext uri="{FF2B5EF4-FFF2-40B4-BE49-F238E27FC236}">
                <a16:creationId xmlns:a16="http://schemas.microsoft.com/office/drawing/2014/main" id="{EC4A836D-A02D-D418-3221-75128DE594D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30B147F-BFD9-3C8E-479C-038CD3549EBB}"/>
              </a:ext>
            </a:extLst>
          </p:cNvPr>
          <p:cNvSpPr>
            <a:spLocks noGrp="1"/>
          </p:cNvSpPr>
          <p:nvPr>
            <p:ph type="sldNum" sz="quarter" idx="12"/>
          </p:nvPr>
        </p:nvSpPr>
        <p:spPr/>
        <p:txBody>
          <a:bodyPr/>
          <a:lstStyle/>
          <a:p>
            <a:fld id="{D4C40640-FB97-403C-ACEE-868BB27D48AD}" type="slidenum">
              <a:rPr lang="en-IN" smtClean="0"/>
              <a:t>40</a:t>
            </a:fld>
            <a:endParaRPr lang="en-IN"/>
          </a:p>
        </p:txBody>
      </p:sp>
    </p:spTree>
    <p:extLst>
      <p:ext uri="{BB962C8B-B14F-4D97-AF65-F5344CB8AC3E}">
        <p14:creationId xmlns:p14="http://schemas.microsoft.com/office/powerpoint/2010/main" val="9746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D63B-D69C-B65A-8491-7652A4A6D616}"/>
              </a:ext>
            </a:extLst>
          </p:cNvPr>
          <p:cNvSpPr>
            <a:spLocks noGrp="1"/>
          </p:cNvSpPr>
          <p:nvPr>
            <p:ph type="title"/>
          </p:nvPr>
        </p:nvSpPr>
        <p:spPr/>
        <p:txBody>
          <a:bodyPr/>
          <a:lstStyle/>
          <a:p>
            <a:r>
              <a:rPr lang="en-US" sz="3200">
                <a:latin typeface="Calibri"/>
                <a:cs typeface="Calibri"/>
              </a:rPr>
              <a:t>4.Dashboard</a:t>
            </a:r>
            <a:endParaRPr lang="en-US"/>
          </a:p>
        </p:txBody>
      </p:sp>
      <p:sp>
        <p:nvSpPr>
          <p:cNvPr id="3" name="Content Placeholder 2">
            <a:extLst>
              <a:ext uri="{FF2B5EF4-FFF2-40B4-BE49-F238E27FC236}">
                <a16:creationId xmlns:a16="http://schemas.microsoft.com/office/drawing/2014/main" id="{C7B5A52B-982E-AAAD-A726-06F769C035F3}"/>
              </a:ext>
            </a:extLst>
          </p:cNvPr>
          <p:cNvSpPr>
            <a:spLocks noGrp="1"/>
          </p:cNvSpPr>
          <p:nvPr>
            <p:ph idx="1"/>
          </p:nvPr>
        </p:nvSpPr>
        <p:spPr>
          <a:xfrm>
            <a:off x="838200" y="1719792"/>
            <a:ext cx="10515600" cy="4457171"/>
          </a:xfrm>
        </p:spPr>
        <p:txBody>
          <a:bodyPr vert="horz" lIns="91440" tIns="45720" rIns="91440" bIns="45720" rtlCol="0" anchor="t">
            <a:normAutofit/>
          </a:bodyPr>
          <a:lstStyle/>
          <a:p>
            <a:r>
              <a:rPr lang="en-US" sz="2400">
                <a:cs typeface="Calibri"/>
              </a:rPr>
              <a:t> We can visualize some statistics, such as memory usage from our computer or services registered or launched.</a:t>
            </a:r>
          </a:p>
          <a:p>
            <a:pPr marL="0" indent="0">
              <a:buNone/>
            </a:pPr>
            <a:endParaRPr lang="en-US" sz="2400">
              <a:cs typeface="Calibri"/>
            </a:endParaRPr>
          </a:p>
          <a:p>
            <a:r>
              <a:rPr lang="en-US" sz="2400">
                <a:cs typeface="Calibri"/>
              </a:rPr>
              <a:t> We'll also be able to watch whether required Maven information has been introduced or not in the settings section.</a:t>
            </a:r>
            <a:endParaRPr lang="en-US"/>
          </a:p>
          <a:p>
            <a:pPr marL="0" indent="0">
              <a:buNone/>
            </a:pPr>
            <a:endParaRPr lang="en-US">
              <a:cs typeface="Calibri"/>
            </a:endParaRPr>
          </a:p>
        </p:txBody>
      </p:sp>
      <p:sp>
        <p:nvSpPr>
          <p:cNvPr id="4" name="Footer Placeholder 3">
            <a:extLst>
              <a:ext uri="{FF2B5EF4-FFF2-40B4-BE49-F238E27FC236}">
                <a16:creationId xmlns:a16="http://schemas.microsoft.com/office/drawing/2014/main" id="{C5BEF8BD-B068-D2D0-0142-49EDEA0048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D41BBC-1F90-42DC-7EC3-7773009A7E92}"/>
              </a:ext>
            </a:extLst>
          </p:cNvPr>
          <p:cNvSpPr>
            <a:spLocks noGrp="1"/>
          </p:cNvSpPr>
          <p:nvPr>
            <p:ph type="sldNum" sz="quarter" idx="12"/>
          </p:nvPr>
        </p:nvSpPr>
        <p:spPr/>
        <p:txBody>
          <a:bodyPr/>
          <a:lstStyle/>
          <a:p>
            <a:fld id="{D4C40640-FB97-403C-ACEE-868BB27D48AD}" type="slidenum">
              <a:rPr lang="en-IN" smtClean="0"/>
              <a:t>41</a:t>
            </a:fld>
            <a:endParaRPr lang="en-IN"/>
          </a:p>
        </p:txBody>
      </p:sp>
    </p:spTree>
    <p:extLst>
      <p:ext uri="{BB962C8B-B14F-4D97-AF65-F5344CB8AC3E}">
        <p14:creationId xmlns:p14="http://schemas.microsoft.com/office/powerpoint/2010/main" val="3415620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650AC227-76B9-36B5-66B7-28D597B110A4}"/>
              </a:ext>
            </a:extLst>
          </p:cNvPr>
          <p:cNvPicPr>
            <a:picLocks noGrp="1" noChangeAspect="1"/>
          </p:cNvPicPr>
          <p:nvPr>
            <p:ph idx="1"/>
          </p:nvPr>
        </p:nvPicPr>
        <p:blipFill>
          <a:blip r:embed="rId2"/>
          <a:stretch>
            <a:fillRect/>
          </a:stretch>
        </p:blipFill>
        <p:spPr>
          <a:xfrm>
            <a:off x="1225652" y="809625"/>
            <a:ext cx="9846530" cy="4891088"/>
          </a:xfrm>
        </p:spPr>
      </p:pic>
      <p:sp>
        <p:nvSpPr>
          <p:cNvPr id="4" name="Footer Placeholder 3">
            <a:extLst>
              <a:ext uri="{FF2B5EF4-FFF2-40B4-BE49-F238E27FC236}">
                <a16:creationId xmlns:a16="http://schemas.microsoft.com/office/drawing/2014/main" id="{2C6B8F60-1A35-1CB7-22BF-131FF5AD28E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1BE26FA-D101-7DF1-5411-BA626392D33E}"/>
              </a:ext>
            </a:extLst>
          </p:cNvPr>
          <p:cNvSpPr>
            <a:spLocks noGrp="1"/>
          </p:cNvSpPr>
          <p:nvPr>
            <p:ph type="sldNum" sz="quarter" idx="12"/>
          </p:nvPr>
        </p:nvSpPr>
        <p:spPr/>
        <p:txBody>
          <a:bodyPr/>
          <a:lstStyle/>
          <a:p>
            <a:fld id="{D4C40640-FB97-403C-ACEE-868BB27D48AD}" type="slidenum">
              <a:rPr lang="en-IN" smtClean="0"/>
              <a:t>42</a:t>
            </a:fld>
            <a:endParaRPr lang="en-IN"/>
          </a:p>
        </p:txBody>
      </p:sp>
    </p:spTree>
    <p:extLst>
      <p:ext uri="{BB962C8B-B14F-4D97-AF65-F5344CB8AC3E}">
        <p14:creationId xmlns:p14="http://schemas.microsoft.com/office/powerpoint/2010/main" val="284672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E3B7-91D3-1064-35F5-5E977B0F12D0}"/>
              </a:ext>
            </a:extLst>
          </p:cNvPr>
          <p:cNvSpPr>
            <a:spLocks noGrp="1"/>
          </p:cNvSpPr>
          <p:nvPr>
            <p:ph type="title"/>
          </p:nvPr>
        </p:nvSpPr>
        <p:spPr/>
        <p:txBody>
          <a:bodyPr/>
          <a:lstStyle/>
          <a:p>
            <a:r>
              <a:rPr lang="en-US" sz="3200">
                <a:latin typeface="Calibri"/>
                <a:cs typeface="Calibri"/>
              </a:rPr>
              <a:t>5.Feedback</a:t>
            </a:r>
            <a:endParaRPr lang="en-US"/>
          </a:p>
        </p:txBody>
      </p:sp>
      <p:sp>
        <p:nvSpPr>
          <p:cNvPr id="3" name="Content Placeholder 2">
            <a:extLst>
              <a:ext uri="{FF2B5EF4-FFF2-40B4-BE49-F238E27FC236}">
                <a16:creationId xmlns:a16="http://schemas.microsoft.com/office/drawing/2014/main" id="{A8AE0F01-87A0-D119-7AF5-82CDB043063E}"/>
              </a:ext>
            </a:extLst>
          </p:cNvPr>
          <p:cNvSpPr>
            <a:spLocks noGrp="1"/>
          </p:cNvSpPr>
          <p:nvPr>
            <p:ph idx="1"/>
          </p:nvPr>
        </p:nvSpPr>
        <p:spPr>
          <a:xfrm>
            <a:off x="1359061" y="1806334"/>
            <a:ext cx="10515600" cy="4351338"/>
          </a:xfrm>
        </p:spPr>
        <p:txBody>
          <a:bodyPr vert="horz" lIns="91440" tIns="45720" rIns="91440" bIns="45720" rtlCol="0" anchor="t">
            <a:normAutofit/>
          </a:bodyPr>
          <a:lstStyle/>
          <a:p>
            <a:r>
              <a:rPr lang="en-US" sz="2400">
                <a:cs typeface="Calibri" panose="020F0502020204030204"/>
              </a:rPr>
              <a:t>Through Feedback button it redirects to the GitHub repo where it's possible to create issues or raise questions and enhancements.</a:t>
            </a:r>
            <a:endParaRPr lang="en-US">
              <a:cs typeface="Calibri" panose="020F0502020204030204"/>
            </a:endParaRPr>
          </a:p>
          <a:p>
            <a:pPr marL="0" indent="0">
              <a:buNone/>
            </a:pPr>
            <a:endParaRPr lang="en-US" sz="2400">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C579262D-5741-5E85-CE91-82B6577BFF0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E48D746-BCE9-04B5-C5A1-B728FF70E0C6}"/>
              </a:ext>
            </a:extLst>
          </p:cNvPr>
          <p:cNvSpPr>
            <a:spLocks noGrp="1"/>
          </p:cNvSpPr>
          <p:nvPr>
            <p:ph type="sldNum" sz="quarter" idx="12"/>
          </p:nvPr>
        </p:nvSpPr>
        <p:spPr/>
        <p:txBody>
          <a:bodyPr/>
          <a:lstStyle/>
          <a:p>
            <a:fld id="{D4C40640-FB97-403C-ACEE-868BB27D48AD}" type="slidenum">
              <a:rPr lang="en-IN" smtClean="0"/>
              <a:t>43</a:t>
            </a:fld>
            <a:endParaRPr lang="en-IN"/>
          </a:p>
        </p:txBody>
      </p:sp>
    </p:spTree>
    <p:extLst>
      <p:ext uri="{BB962C8B-B14F-4D97-AF65-F5344CB8AC3E}">
        <p14:creationId xmlns:p14="http://schemas.microsoft.com/office/powerpoint/2010/main" val="119500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E61158-38FA-310E-941E-D48FB5B6FD51}"/>
              </a:ext>
            </a:extLst>
          </p:cNvPr>
          <p:cNvSpPr txBox="1"/>
          <p:nvPr/>
        </p:nvSpPr>
        <p:spPr>
          <a:xfrm>
            <a:off x="640080" y="320040"/>
            <a:ext cx="6692827" cy="389266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600" kern="1200">
                <a:solidFill>
                  <a:schemeClr val="tx1"/>
                </a:solidFill>
                <a:latin typeface="+mj-lt"/>
                <a:ea typeface="+mj-ea"/>
                <a:cs typeface="+mj-cs"/>
              </a:rPr>
              <a:t>Jaeger</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0AD58067-E9BE-E8B0-CCA0-E02891CBB32C}"/>
              </a:ext>
            </a:extLst>
          </p:cNvPr>
          <p:cNvPicPr>
            <a:picLocks noChangeAspect="1"/>
          </p:cNvPicPr>
          <p:nvPr/>
        </p:nvPicPr>
        <p:blipFill>
          <a:blip r:embed="rId2"/>
          <a:stretch>
            <a:fillRect/>
          </a:stretch>
        </p:blipFill>
        <p:spPr>
          <a:xfrm>
            <a:off x="7781544" y="981779"/>
            <a:ext cx="4087368" cy="4657968"/>
          </a:xfrm>
          <a:prstGeom prst="rect">
            <a:avLst/>
          </a:prstGeom>
        </p:spPr>
      </p:pic>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44</a:t>
            </a:fld>
            <a:endParaRPr lang="en-US"/>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3826099254"/>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1B0C-F319-E94F-8695-FDA894E44D92}"/>
              </a:ext>
            </a:extLst>
          </p:cNvPr>
          <p:cNvSpPr>
            <a:spLocks noGrp="1"/>
          </p:cNvSpPr>
          <p:nvPr>
            <p:ph type="title"/>
          </p:nvPr>
        </p:nvSpPr>
        <p:spPr/>
        <p:txBody>
          <a:bodyPr/>
          <a:lstStyle/>
          <a:p>
            <a:r>
              <a:rPr lang="en-US" sz="4000">
                <a:solidFill>
                  <a:srgbClr val="363636"/>
                </a:solidFill>
                <a:latin typeface="Calibri"/>
                <a:cs typeface="Calibri"/>
              </a:rPr>
              <a:t>Introduction</a:t>
            </a:r>
            <a:endParaRPr lang="en-US"/>
          </a:p>
        </p:txBody>
      </p:sp>
      <p:sp>
        <p:nvSpPr>
          <p:cNvPr id="3" name="Content Placeholder 2">
            <a:extLst>
              <a:ext uri="{FF2B5EF4-FFF2-40B4-BE49-F238E27FC236}">
                <a16:creationId xmlns:a16="http://schemas.microsoft.com/office/drawing/2014/main" id="{CCD14ABD-C591-5A34-632C-F6CBD1A39BE9}"/>
              </a:ext>
            </a:extLst>
          </p:cNvPr>
          <p:cNvSpPr>
            <a:spLocks noGrp="1"/>
          </p:cNvSpPr>
          <p:nvPr>
            <p:ph idx="1"/>
          </p:nvPr>
        </p:nvSpPr>
        <p:spPr>
          <a:xfrm>
            <a:off x="1214377" y="1767752"/>
            <a:ext cx="10515600" cy="4351338"/>
          </a:xfrm>
        </p:spPr>
        <p:txBody>
          <a:bodyPr vert="horz" lIns="91440" tIns="45720" rIns="91440" bIns="45720" rtlCol="0" anchor="t">
            <a:normAutofit/>
          </a:bodyPr>
          <a:lstStyle/>
          <a:p>
            <a:r>
              <a:rPr lang="en-US" sz="2400">
                <a:cs typeface="Calibri"/>
              </a:rPr>
              <a:t>Most popular open source distributed tracing backend.</a:t>
            </a:r>
          </a:p>
          <a:p>
            <a:r>
              <a:rPr lang="en-US" sz="2400">
                <a:cs typeface="Calibri"/>
              </a:rPr>
              <a:t>CNCF Graduated project.</a:t>
            </a:r>
          </a:p>
          <a:p>
            <a:r>
              <a:rPr lang="en-US" sz="2400">
                <a:cs typeface="Calibri"/>
              </a:rPr>
              <a:t>Created &amp; open sourced by Uber Technologies.</a:t>
            </a:r>
          </a:p>
          <a:p>
            <a:r>
              <a:rPr lang="en-US" sz="2400">
                <a:ea typeface="+mn-lt"/>
                <a:cs typeface="+mn-lt"/>
              </a:rPr>
              <a:t>Used for monitoring and troubleshooting microservices-based distributed systems.</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81747E80-6B69-6F8A-7821-99F253660F1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58E2DB7-2F86-1A49-05F4-487C22840795}"/>
              </a:ext>
            </a:extLst>
          </p:cNvPr>
          <p:cNvSpPr>
            <a:spLocks noGrp="1"/>
          </p:cNvSpPr>
          <p:nvPr>
            <p:ph type="sldNum" sz="quarter" idx="12"/>
          </p:nvPr>
        </p:nvSpPr>
        <p:spPr/>
        <p:txBody>
          <a:bodyPr/>
          <a:lstStyle/>
          <a:p>
            <a:fld id="{D4C40640-FB97-403C-ACEE-868BB27D48AD}" type="slidenum">
              <a:rPr lang="en-IN" smtClean="0"/>
              <a:t>45</a:t>
            </a:fld>
            <a:endParaRPr lang="en-IN"/>
          </a:p>
        </p:txBody>
      </p:sp>
    </p:spTree>
    <p:extLst>
      <p:ext uri="{BB962C8B-B14F-4D97-AF65-F5344CB8AC3E}">
        <p14:creationId xmlns:p14="http://schemas.microsoft.com/office/powerpoint/2010/main" val="1992937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E43D-A1C0-3D71-051A-5FD4EDEFFDBA}"/>
              </a:ext>
            </a:extLst>
          </p:cNvPr>
          <p:cNvSpPr>
            <a:spLocks noGrp="1"/>
          </p:cNvSpPr>
          <p:nvPr>
            <p:ph type="title"/>
          </p:nvPr>
        </p:nvSpPr>
        <p:spPr/>
        <p:txBody>
          <a:bodyPr/>
          <a:lstStyle/>
          <a:p>
            <a:r>
              <a:rPr lang="en-US" sz="4000">
                <a:solidFill>
                  <a:srgbClr val="363636"/>
                </a:solidFill>
                <a:latin typeface="Calibri"/>
                <a:ea typeface="+mj-lt"/>
                <a:cs typeface="+mj-lt"/>
              </a:rPr>
              <a:t>Features</a:t>
            </a:r>
            <a:endParaRPr lang="en-US">
              <a:latin typeface="Calibri"/>
            </a:endParaRPr>
          </a:p>
        </p:txBody>
      </p:sp>
      <p:sp>
        <p:nvSpPr>
          <p:cNvPr id="3" name="Content Placeholder 2">
            <a:extLst>
              <a:ext uri="{FF2B5EF4-FFF2-40B4-BE49-F238E27FC236}">
                <a16:creationId xmlns:a16="http://schemas.microsoft.com/office/drawing/2014/main" id="{67BFBFFA-008E-1679-94DD-40DD4790F793}"/>
              </a:ext>
            </a:extLst>
          </p:cNvPr>
          <p:cNvSpPr>
            <a:spLocks noGrp="1"/>
          </p:cNvSpPr>
          <p:nvPr>
            <p:ph idx="1"/>
          </p:nvPr>
        </p:nvSpPr>
        <p:spPr/>
        <p:txBody>
          <a:bodyPr vert="horz" lIns="91440" tIns="45720" rIns="91440" bIns="45720" rtlCol="0" anchor="t">
            <a:normAutofit/>
          </a:bodyPr>
          <a:lstStyle/>
          <a:p>
            <a:r>
              <a:rPr lang="en-US" sz="2400">
                <a:solidFill>
                  <a:srgbClr val="4A4A4A"/>
                </a:solidFill>
                <a:ea typeface="+mn-lt"/>
                <a:cs typeface="+mn-lt"/>
              </a:rPr>
              <a:t>Open Tracing-inspired data model.</a:t>
            </a:r>
            <a:endParaRPr lang="en-US" sz="2400">
              <a:ea typeface="Calibri" panose="020F0502020204030204"/>
              <a:cs typeface="Calibri" panose="020F0502020204030204"/>
            </a:endParaRPr>
          </a:p>
          <a:p>
            <a:r>
              <a:rPr lang="en-US" sz="2400">
                <a:solidFill>
                  <a:srgbClr val="4A4A4A"/>
                </a:solidFill>
                <a:ea typeface="+mn-lt"/>
                <a:cs typeface="+mn-lt"/>
              </a:rPr>
              <a:t>Multiple built-in storage backends.</a:t>
            </a:r>
            <a:endParaRPr lang="en-US" sz="2400">
              <a:ea typeface="Calibri" panose="020F0502020204030204"/>
              <a:cs typeface="Calibri" panose="020F0502020204030204"/>
            </a:endParaRPr>
          </a:p>
          <a:p>
            <a:pPr lvl="1">
              <a:buFont typeface="Wingdings" panose="020B0604020202020204" pitchFamily="34" charset="0"/>
              <a:buChar char="Ø"/>
            </a:pPr>
            <a:r>
              <a:rPr lang="en-US" sz="2000">
                <a:solidFill>
                  <a:srgbClr val="4A4A4A"/>
                </a:solidFill>
                <a:latin typeface="Calibri"/>
                <a:ea typeface="Calibri"/>
                <a:cs typeface="Calibri"/>
              </a:rPr>
              <a:t> Cassandra</a:t>
            </a:r>
            <a:endParaRPr lang="en-US" sz="2000">
              <a:ea typeface="Calibri" panose="020F0502020204030204"/>
              <a:cs typeface="Calibri" panose="020F0502020204030204"/>
            </a:endParaRPr>
          </a:p>
          <a:p>
            <a:pPr lvl="1">
              <a:buFont typeface="Wingdings" panose="020B0604020202020204" pitchFamily="34" charset="0"/>
              <a:buChar char="Ø"/>
            </a:pPr>
            <a:r>
              <a:rPr lang="en-US" sz="2000">
                <a:solidFill>
                  <a:srgbClr val="4A4A4A"/>
                </a:solidFill>
                <a:latin typeface="Calibri"/>
                <a:ea typeface="Calibri"/>
                <a:cs typeface="Calibri"/>
              </a:rPr>
              <a:t> Elasticsearch</a:t>
            </a:r>
            <a:endParaRPr lang="en-US" sz="2000">
              <a:ea typeface="Calibri" panose="020F0502020204030204"/>
              <a:cs typeface="Calibri" panose="020F0502020204030204"/>
            </a:endParaRPr>
          </a:p>
          <a:p>
            <a:pPr lvl="1">
              <a:buFont typeface="Wingdings" panose="020B0604020202020204" pitchFamily="34" charset="0"/>
              <a:buChar char="Ø"/>
            </a:pPr>
            <a:r>
              <a:rPr lang="en-US" sz="2000">
                <a:solidFill>
                  <a:srgbClr val="4A4A4A"/>
                </a:solidFill>
                <a:latin typeface="Calibri"/>
                <a:ea typeface="Calibri"/>
                <a:cs typeface="Calibri"/>
              </a:rPr>
              <a:t> in-memory</a:t>
            </a:r>
            <a:endParaRPr lang="en-US" sz="2000">
              <a:ea typeface="Calibri" panose="020F0502020204030204"/>
              <a:cs typeface="Calibri" panose="020F0502020204030204"/>
            </a:endParaRPr>
          </a:p>
          <a:p>
            <a:r>
              <a:rPr lang="en-US" sz="2400">
                <a:solidFill>
                  <a:srgbClr val="4A4A4A"/>
                </a:solidFill>
                <a:ea typeface="+mn-lt"/>
                <a:cs typeface="+mn-lt"/>
              </a:rPr>
              <a:t>Community supported external storage backends.</a:t>
            </a:r>
            <a:endParaRPr lang="en-US" sz="2400">
              <a:ea typeface="Calibri" panose="020F0502020204030204"/>
              <a:cs typeface="Calibri" panose="020F0502020204030204"/>
            </a:endParaRPr>
          </a:p>
          <a:p>
            <a:r>
              <a:rPr lang="en-US" sz="2400">
                <a:solidFill>
                  <a:srgbClr val="4A4A4A"/>
                </a:solidFill>
                <a:ea typeface="+mn-lt"/>
                <a:cs typeface="+mn-lt"/>
              </a:rPr>
              <a:t>System topology graphs.</a:t>
            </a:r>
            <a:endParaRPr lang="en-US" sz="2400">
              <a:ea typeface="Calibri" panose="020F0502020204030204"/>
              <a:cs typeface="Calibri" panose="020F0502020204030204"/>
            </a:endParaRPr>
          </a:p>
          <a:p>
            <a:r>
              <a:rPr lang="en-US" sz="2400">
                <a:solidFill>
                  <a:srgbClr val="4A4A4A"/>
                </a:solidFill>
                <a:ea typeface="+mn-lt"/>
                <a:cs typeface="+mn-lt"/>
              </a:rPr>
              <a:t>Adaptive sampling.</a:t>
            </a:r>
            <a:endParaRPr lang="en-US" sz="2400">
              <a:ea typeface="Calibri" panose="020F0502020204030204"/>
              <a:cs typeface="Calibri" panose="020F0502020204030204"/>
            </a:endParaRPr>
          </a:p>
          <a:p>
            <a:r>
              <a:rPr lang="en-US" sz="2400">
                <a:solidFill>
                  <a:srgbClr val="4A4A4A"/>
                </a:solidFill>
                <a:ea typeface="+mn-lt"/>
                <a:cs typeface="+mn-lt"/>
              </a:rPr>
              <a:t>Service Performance Monitoring (SPM).</a:t>
            </a:r>
            <a:endParaRPr lang="en-US" sz="2400">
              <a:ea typeface="Calibri" panose="020F0502020204030204"/>
              <a:cs typeface="Calibri"/>
            </a:endParaRPr>
          </a:p>
          <a:p>
            <a:pPr marL="0" indent="0">
              <a:buNone/>
            </a:pPr>
            <a:endParaRPr lang="en-US" sz="2400">
              <a:ea typeface="Calibri" panose="020F0502020204030204"/>
              <a:cs typeface="Calibri"/>
            </a:endParaRPr>
          </a:p>
        </p:txBody>
      </p:sp>
      <p:sp>
        <p:nvSpPr>
          <p:cNvPr id="4" name="Footer Placeholder 3">
            <a:extLst>
              <a:ext uri="{FF2B5EF4-FFF2-40B4-BE49-F238E27FC236}">
                <a16:creationId xmlns:a16="http://schemas.microsoft.com/office/drawing/2014/main" id="{991F6A05-630E-DCEF-01E0-02B79EBBF5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F0DB792-7DB4-63F4-A582-086B8483F656}"/>
              </a:ext>
            </a:extLst>
          </p:cNvPr>
          <p:cNvSpPr>
            <a:spLocks noGrp="1"/>
          </p:cNvSpPr>
          <p:nvPr>
            <p:ph type="sldNum" sz="quarter" idx="12"/>
          </p:nvPr>
        </p:nvSpPr>
        <p:spPr/>
        <p:txBody>
          <a:bodyPr/>
          <a:lstStyle/>
          <a:p>
            <a:fld id="{D4C40640-FB97-403C-ACEE-868BB27D48AD}" type="slidenum">
              <a:rPr lang="en-IN" smtClean="0"/>
              <a:t>46</a:t>
            </a:fld>
            <a:endParaRPr lang="en-IN"/>
          </a:p>
        </p:txBody>
      </p:sp>
    </p:spTree>
    <p:extLst>
      <p:ext uri="{BB962C8B-B14F-4D97-AF65-F5344CB8AC3E}">
        <p14:creationId xmlns:p14="http://schemas.microsoft.com/office/powerpoint/2010/main" val="549182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2263-91FD-D5C6-709D-4D8E02BF3345}"/>
              </a:ext>
            </a:extLst>
          </p:cNvPr>
          <p:cNvSpPr>
            <a:spLocks noGrp="1"/>
          </p:cNvSpPr>
          <p:nvPr>
            <p:ph type="title"/>
          </p:nvPr>
        </p:nvSpPr>
        <p:spPr/>
        <p:txBody>
          <a:bodyPr>
            <a:normAutofit/>
          </a:bodyPr>
          <a:lstStyle/>
          <a:p>
            <a:r>
              <a:rPr lang="en-US" sz="4000">
                <a:latin typeface="Calibri"/>
                <a:cs typeface="Calibri"/>
              </a:rPr>
              <a:t>Architecture</a:t>
            </a:r>
            <a:endParaRPr lang="en-US"/>
          </a:p>
        </p:txBody>
      </p:sp>
      <p:sp>
        <p:nvSpPr>
          <p:cNvPr id="3" name="Content Placeholder 2">
            <a:extLst>
              <a:ext uri="{FF2B5EF4-FFF2-40B4-BE49-F238E27FC236}">
                <a16:creationId xmlns:a16="http://schemas.microsoft.com/office/drawing/2014/main" id="{48D4BEFD-B60E-979D-64FB-9371DD307B19}"/>
              </a:ext>
            </a:extLst>
          </p:cNvPr>
          <p:cNvSpPr>
            <a:spLocks noGrp="1"/>
          </p:cNvSpPr>
          <p:nvPr>
            <p:ph idx="1"/>
          </p:nvPr>
        </p:nvSpPr>
        <p:spPr/>
        <p:txBody>
          <a:bodyPr vert="horz" lIns="91440" tIns="45720" rIns="91440" bIns="45720" rtlCol="0" anchor="t">
            <a:normAutofit/>
          </a:bodyPr>
          <a:lstStyle/>
          <a:p>
            <a:r>
              <a:rPr lang="en-US" sz="2400">
                <a:solidFill>
                  <a:srgbClr val="4A4A4A"/>
                </a:solidFill>
                <a:cs typeface="Calibri"/>
              </a:rPr>
              <a:t>Jaeger can be deployed either as an </a:t>
            </a:r>
            <a:r>
              <a:rPr lang="en-US" sz="2400">
                <a:solidFill>
                  <a:srgbClr val="363636"/>
                </a:solidFill>
                <a:cs typeface="Calibri"/>
              </a:rPr>
              <a:t>all-in-one</a:t>
            </a:r>
            <a:r>
              <a:rPr lang="en-US" sz="2400">
                <a:solidFill>
                  <a:srgbClr val="4A4A4A"/>
                </a:solidFill>
                <a:cs typeface="Calibri"/>
              </a:rPr>
              <a:t> binary.</a:t>
            </a:r>
            <a:endParaRPr lang="en-US" sz="2400">
              <a:ea typeface="Calibri" panose="020F0502020204030204"/>
              <a:cs typeface="Calibri" panose="020F0502020204030204"/>
            </a:endParaRPr>
          </a:p>
          <a:p>
            <a:r>
              <a:rPr lang="en-US" sz="2400">
                <a:solidFill>
                  <a:srgbClr val="4A4A4A"/>
                </a:solidFill>
                <a:cs typeface="Calibri"/>
              </a:rPr>
              <a:t>Where all Jaeger backend components run in a single process, or as a scalable distributed system. </a:t>
            </a:r>
            <a:endParaRPr lang="en-US" sz="2400">
              <a:ea typeface="Calibri" panose="020F0502020204030204"/>
              <a:cs typeface="Calibri" panose="020F0502020204030204"/>
            </a:endParaRPr>
          </a:p>
          <a:p>
            <a:r>
              <a:rPr lang="en-US" sz="2400">
                <a:solidFill>
                  <a:srgbClr val="4A4A4A"/>
                </a:solidFill>
                <a:cs typeface="Calibri"/>
              </a:rPr>
              <a:t>There are two main deployment options.</a:t>
            </a:r>
            <a:endParaRPr lang="en-US" sz="2400">
              <a:ea typeface="Calibri" panose="020F0502020204030204"/>
              <a:cs typeface="Calibri" panose="020F0502020204030204"/>
            </a:endParaRPr>
          </a:p>
          <a:p>
            <a:r>
              <a:rPr lang="en-US" sz="2400">
                <a:solidFill>
                  <a:srgbClr val="363636"/>
                </a:solidFill>
                <a:latin typeface="Calibri"/>
                <a:ea typeface="Calibri"/>
                <a:cs typeface="Calibri"/>
              </a:rPr>
              <a:t>Direct</a:t>
            </a:r>
            <a:r>
              <a:rPr lang="en-US" sz="2400">
                <a:solidFill>
                  <a:srgbClr val="363636"/>
                </a:solidFill>
                <a:cs typeface="Calibri"/>
              </a:rPr>
              <a:t> to storage</a:t>
            </a:r>
            <a:endParaRPr lang="en-US" sz="2400">
              <a:ea typeface="Calibri" panose="020F0502020204030204"/>
              <a:cs typeface="Calibri" panose="020F0502020204030204"/>
            </a:endParaRPr>
          </a:p>
          <a:p>
            <a:r>
              <a:rPr lang="en-US" sz="2400">
                <a:solidFill>
                  <a:srgbClr val="363636"/>
                </a:solidFill>
                <a:latin typeface="Calibri"/>
                <a:ea typeface="Calibri"/>
                <a:cs typeface="Calibri"/>
              </a:rPr>
              <a:t>Kafka</a:t>
            </a:r>
            <a:endParaRPr lang="en-US" sz="2400">
              <a:ea typeface="Calibri" panose="020F0502020204030204"/>
              <a:cs typeface="Calibri" panose="020F0502020204030204"/>
            </a:endParaRPr>
          </a:p>
          <a:p>
            <a:pPr marL="0" indent="0">
              <a:buNone/>
            </a:pPr>
            <a:endParaRPr lang="en-US">
              <a:ea typeface="Calibri" panose="020F0502020204030204"/>
              <a:cs typeface="Calibri"/>
            </a:endParaRPr>
          </a:p>
        </p:txBody>
      </p:sp>
      <p:sp>
        <p:nvSpPr>
          <p:cNvPr id="4" name="Footer Placeholder 3">
            <a:extLst>
              <a:ext uri="{FF2B5EF4-FFF2-40B4-BE49-F238E27FC236}">
                <a16:creationId xmlns:a16="http://schemas.microsoft.com/office/drawing/2014/main" id="{F3C577F9-D336-2125-F510-74223C7D22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D19F56-5C4F-DBC5-3C61-E8D8FA4367B2}"/>
              </a:ext>
            </a:extLst>
          </p:cNvPr>
          <p:cNvSpPr>
            <a:spLocks noGrp="1"/>
          </p:cNvSpPr>
          <p:nvPr>
            <p:ph type="sldNum" sz="quarter" idx="12"/>
          </p:nvPr>
        </p:nvSpPr>
        <p:spPr/>
        <p:txBody>
          <a:bodyPr/>
          <a:lstStyle/>
          <a:p>
            <a:fld id="{D4C40640-FB97-403C-ACEE-868BB27D48AD}" type="slidenum">
              <a:rPr lang="en-IN" smtClean="0"/>
              <a:t>47</a:t>
            </a:fld>
            <a:endParaRPr lang="en-IN"/>
          </a:p>
        </p:txBody>
      </p:sp>
    </p:spTree>
    <p:extLst>
      <p:ext uri="{BB962C8B-B14F-4D97-AF65-F5344CB8AC3E}">
        <p14:creationId xmlns:p14="http://schemas.microsoft.com/office/powerpoint/2010/main" val="1796806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5A5F-53BE-225C-A442-2FC4498FC8D5}"/>
              </a:ext>
            </a:extLst>
          </p:cNvPr>
          <p:cNvSpPr>
            <a:spLocks noGrp="1"/>
          </p:cNvSpPr>
          <p:nvPr>
            <p:ph type="title"/>
          </p:nvPr>
        </p:nvSpPr>
        <p:spPr/>
        <p:txBody>
          <a:bodyPr/>
          <a:lstStyle/>
          <a:p>
            <a:r>
              <a:rPr lang="en-US" sz="4000">
                <a:latin typeface="Calibri"/>
                <a:cs typeface="Calibri"/>
              </a:rPr>
              <a:t>Direct to storage</a:t>
            </a:r>
            <a:endParaRPr lang="en-US"/>
          </a:p>
        </p:txBody>
      </p:sp>
      <p:pic>
        <p:nvPicPr>
          <p:cNvPr id="6" name="Picture 6" descr="Diagram&#10;&#10;Description automatically generated">
            <a:extLst>
              <a:ext uri="{FF2B5EF4-FFF2-40B4-BE49-F238E27FC236}">
                <a16:creationId xmlns:a16="http://schemas.microsoft.com/office/drawing/2014/main" id="{481805ED-4144-B3BA-0BFB-CD7C3A5CC80C}"/>
              </a:ext>
            </a:extLst>
          </p:cNvPr>
          <p:cNvPicPr>
            <a:picLocks noGrp="1" noChangeAspect="1"/>
          </p:cNvPicPr>
          <p:nvPr>
            <p:ph idx="1"/>
          </p:nvPr>
        </p:nvPicPr>
        <p:blipFill>
          <a:blip r:embed="rId2"/>
          <a:stretch>
            <a:fillRect/>
          </a:stretch>
        </p:blipFill>
        <p:spPr>
          <a:xfrm>
            <a:off x="957262" y="1715294"/>
            <a:ext cx="9525000" cy="3933825"/>
          </a:xfrm>
        </p:spPr>
      </p:pic>
      <p:sp>
        <p:nvSpPr>
          <p:cNvPr id="4" name="Footer Placeholder 3">
            <a:extLst>
              <a:ext uri="{FF2B5EF4-FFF2-40B4-BE49-F238E27FC236}">
                <a16:creationId xmlns:a16="http://schemas.microsoft.com/office/drawing/2014/main" id="{C3E26C03-FE79-1CC0-673A-7B4224A66D2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6392CC7-EF6F-EF79-7099-D21F2A9E09DE}"/>
              </a:ext>
            </a:extLst>
          </p:cNvPr>
          <p:cNvSpPr>
            <a:spLocks noGrp="1"/>
          </p:cNvSpPr>
          <p:nvPr>
            <p:ph type="sldNum" sz="quarter" idx="12"/>
          </p:nvPr>
        </p:nvSpPr>
        <p:spPr/>
        <p:txBody>
          <a:bodyPr/>
          <a:lstStyle/>
          <a:p>
            <a:fld id="{D4C40640-FB97-403C-ACEE-868BB27D48AD}" type="slidenum">
              <a:rPr lang="en-IN" smtClean="0"/>
              <a:t>48</a:t>
            </a:fld>
            <a:endParaRPr lang="en-IN"/>
          </a:p>
        </p:txBody>
      </p:sp>
    </p:spTree>
    <p:extLst>
      <p:ext uri="{BB962C8B-B14F-4D97-AF65-F5344CB8AC3E}">
        <p14:creationId xmlns:p14="http://schemas.microsoft.com/office/powerpoint/2010/main" val="4113610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1911B-448A-4374-A0BD-8D8A8835C052}"/>
              </a:ext>
            </a:extLst>
          </p:cNvPr>
          <p:cNvSpPr>
            <a:spLocks noGrp="1"/>
          </p:cNvSpPr>
          <p:nvPr>
            <p:ph idx="1"/>
          </p:nvPr>
        </p:nvSpPr>
        <p:spPr/>
        <p:txBody>
          <a:bodyPr vert="horz" lIns="91440" tIns="45720" rIns="91440" bIns="45720" rtlCol="0" anchor="t">
            <a:normAutofit/>
          </a:bodyPr>
          <a:lstStyle/>
          <a:p>
            <a:r>
              <a:rPr lang="en-US" sz="2400">
                <a:solidFill>
                  <a:srgbClr val="4A4A4A"/>
                </a:solidFill>
                <a:cs typeface="Calibri"/>
              </a:rPr>
              <a:t>Collectors receive the data from traced applications and write it directly to   storage.</a:t>
            </a:r>
            <a:endParaRPr lang="en-US" sz="2400">
              <a:ea typeface="Calibri" panose="020F0502020204030204"/>
              <a:cs typeface="Calibri" panose="020F0502020204030204"/>
            </a:endParaRPr>
          </a:p>
          <a:p>
            <a:r>
              <a:rPr lang="en-US" sz="2400">
                <a:solidFill>
                  <a:srgbClr val="4A4A4A"/>
                </a:solidFill>
                <a:cs typeface="Calibri"/>
              </a:rPr>
              <a:t>The storage handles both the average and peak traffic.</a:t>
            </a:r>
            <a:endParaRPr lang="en-US" sz="2400">
              <a:ea typeface="Calibri" panose="020F0502020204030204"/>
              <a:cs typeface="Calibri" panose="020F0502020204030204"/>
            </a:endParaRPr>
          </a:p>
          <a:p>
            <a:r>
              <a:rPr lang="en-US" sz="2400">
                <a:solidFill>
                  <a:srgbClr val="4A4A4A"/>
                </a:solidFill>
                <a:cs typeface="Calibri"/>
              </a:rPr>
              <a:t>Collectors use an in-memory queue. </a:t>
            </a:r>
            <a:endParaRPr lang="en-US" sz="2400">
              <a:ea typeface="Calibri" panose="020F0502020204030204"/>
              <a:cs typeface="Calibri" panose="020F0502020204030204"/>
            </a:endParaRPr>
          </a:p>
          <a:p>
            <a:r>
              <a:rPr lang="en-US" sz="2400">
                <a:solidFill>
                  <a:srgbClr val="4A4A4A"/>
                </a:solidFill>
                <a:cs typeface="Calibri"/>
              </a:rPr>
              <a:t>Collectors serve sampling configuration to the SDKs known as remote sampling   mode. </a:t>
            </a:r>
            <a:endParaRPr lang="en-US" sz="2400">
              <a:ea typeface="Calibri" panose="020F0502020204030204"/>
              <a:cs typeface="Calibri" panose="020F0502020204030204"/>
            </a:endParaRPr>
          </a:p>
          <a:p>
            <a:r>
              <a:rPr lang="en-US" sz="2400">
                <a:solidFill>
                  <a:srgbClr val="4A4A4A"/>
                </a:solidFill>
                <a:cs typeface="Calibri"/>
              </a:rPr>
              <a:t>Also enable automatic sampling configuration calculation, known as Adaptive  sampling</a:t>
            </a:r>
            <a:r>
              <a:rPr lang="en-US" sz="2400">
                <a:solidFill>
                  <a:srgbClr val="4A4A4A"/>
                </a:solidFill>
                <a:ea typeface="+mn-lt"/>
                <a:cs typeface="+mn-lt"/>
              </a:rPr>
              <a:t>.</a:t>
            </a:r>
            <a:endParaRPr lang="en-US" sz="2400">
              <a:ea typeface="Calibri" panose="020F0502020204030204"/>
              <a:cs typeface="Calibri" panose="020F0502020204030204"/>
            </a:endParaRPr>
          </a:p>
          <a:p>
            <a:pPr marL="0" indent="0">
              <a:buNone/>
            </a:pPr>
            <a:endParaRPr lang="en-US">
              <a:ea typeface="Calibri" panose="020F0502020204030204"/>
              <a:cs typeface="Calibri"/>
            </a:endParaRPr>
          </a:p>
        </p:txBody>
      </p:sp>
      <p:sp>
        <p:nvSpPr>
          <p:cNvPr id="4" name="Footer Placeholder 3">
            <a:extLst>
              <a:ext uri="{FF2B5EF4-FFF2-40B4-BE49-F238E27FC236}">
                <a16:creationId xmlns:a16="http://schemas.microsoft.com/office/drawing/2014/main" id="{A6E8757C-662F-BB94-A370-FC2B33BFE07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760C496-CB13-4E72-1B44-3CB562E30E10}"/>
              </a:ext>
            </a:extLst>
          </p:cNvPr>
          <p:cNvSpPr>
            <a:spLocks noGrp="1"/>
          </p:cNvSpPr>
          <p:nvPr>
            <p:ph type="sldNum" sz="quarter" idx="12"/>
          </p:nvPr>
        </p:nvSpPr>
        <p:spPr/>
        <p:txBody>
          <a:bodyPr/>
          <a:lstStyle/>
          <a:p>
            <a:fld id="{D4C40640-FB97-403C-ACEE-868BB27D48AD}" type="slidenum">
              <a:rPr lang="en-IN" smtClean="0"/>
              <a:t>49</a:t>
            </a:fld>
            <a:endParaRPr lang="en-IN"/>
          </a:p>
        </p:txBody>
      </p:sp>
    </p:spTree>
    <p:extLst>
      <p:ext uri="{BB962C8B-B14F-4D97-AF65-F5344CB8AC3E}">
        <p14:creationId xmlns:p14="http://schemas.microsoft.com/office/powerpoint/2010/main" val="12980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10" name="TextBox 9">
            <a:extLst>
              <a:ext uri="{FF2B5EF4-FFF2-40B4-BE49-F238E27FC236}">
                <a16:creationId xmlns:a16="http://schemas.microsoft.com/office/drawing/2014/main" id="{E26EF454-9DF2-50D3-0DE9-7C969AA0292E}"/>
              </a:ext>
            </a:extLst>
          </p:cNvPr>
          <p:cNvSpPr txBox="1"/>
          <p:nvPr/>
        </p:nvSpPr>
        <p:spPr>
          <a:xfrm>
            <a:off x="740780" y="412830"/>
            <a:ext cx="7199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Prometheus (Why and Where)</a:t>
            </a:r>
            <a:endParaRPr lang="en-US" sz="4000"/>
          </a:p>
        </p:txBody>
      </p:sp>
      <p:grpSp>
        <p:nvGrpSpPr>
          <p:cNvPr id="26" name="Group 25">
            <a:extLst>
              <a:ext uri="{FF2B5EF4-FFF2-40B4-BE49-F238E27FC236}">
                <a16:creationId xmlns:a16="http://schemas.microsoft.com/office/drawing/2014/main" id="{AEA28AEB-368B-B35D-4224-A10C9A7AAA76}"/>
              </a:ext>
            </a:extLst>
          </p:cNvPr>
          <p:cNvGrpSpPr/>
          <p:nvPr/>
        </p:nvGrpSpPr>
        <p:grpSpPr>
          <a:xfrm>
            <a:off x="906599" y="2063073"/>
            <a:ext cx="1190264" cy="1190264"/>
            <a:chOff x="962628" y="1883779"/>
            <a:chExt cx="1190264" cy="1190264"/>
          </a:xfrm>
        </p:grpSpPr>
        <p:pic>
          <p:nvPicPr>
            <p:cNvPr id="11" name="Picture 11">
              <a:extLst>
                <a:ext uri="{FF2B5EF4-FFF2-40B4-BE49-F238E27FC236}">
                  <a16:creationId xmlns:a16="http://schemas.microsoft.com/office/drawing/2014/main" id="{04B8FB49-F053-2965-CF0D-8C98DC22ED41}"/>
                </a:ext>
              </a:extLst>
            </p:cNvPr>
            <p:cNvPicPr>
              <a:picLocks noChangeAspect="1"/>
            </p:cNvPicPr>
            <p:nvPr/>
          </p:nvPicPr>
          <p:blipFill>
            <a:blip r:embed="rId3"/>
            <a:stretch>
              <a:fillRect/>
            </a:stretch>
          </p:blipFill>
          <p:spPr>
            <a:xfrm>
              <a:off x="962628" y="1883779"/>
              <a:ext cx="1190264" cy="1190264"/>
            </a:xfrm>
            <a:prstGeom prst="rect">
              <a:avLst/>
            </a:prstGeom>
          </p:spPr>
        </p:pic>
        <p:pic>
          <p:nvPicPr>
            <p:cNvPr id="19" name="Picture 19" descr="Icon&#10;&#10;Description automatically generated">
              <a:extLst>
                <a:ext uri="{FF2B5EF4-FFF2-40B4-BE49-F238E27FC236}">
                  <a16:creationId xmlns:a16="http://schemas.microsoft.com/office/drawing/2014/main" id="{B4E4F0F8-0343-3479-AC9A-95CA877A3B08}"/>
                </a:ext>
              </a:extLst>
            </p:cNvPr>
            <p:cNvPicPr>
              <a:picLocks noChangeAspect="1"/>
            </p:cNvPicPr>
            <p:nvPr/>
          </p:nvPicPr>
          <p:blipFill>
            <a:blip r:embed="rId4"/>
            <a:stretch>
              <a:fillRect/>
            </a:stretch>
          </p:blipFill>
          <p:spPr>
            <a:xfrm>
              <a:off x="1242349" y="1999612"/>
              <a:ext cx="630821" cy="457031"/>
            </a:xfrm>
            <a:prstGeom prst="rect">
              <a:avLst/>
            </a:prstGeom>
          </p:spPr>
        </p:pic>
        <p:pic>
          <p:nvPicPr>
            <p:cNvPr id="22" name="Picture 19" descr="Icon&#10;&#10;Description automatically generated">
              <a:extLst>
                <a:ext uri="{FF2B5EF4-FFF2-40B4-BE49-F238E27FC236}">
                  <a16:creationId xmlns:a16="http://schemas.microsoft.com/office/drawing/2014/main" id="{FFE190A1-0DFF-AD8F-E215-35E57C36D16E}"/>
                </a:ext>
              </a:extLst>
            </p:cNvPr>
            <p:cNvPicPr>
              <a:picLocks noChangeAspect="1"/>
            </p:cNvPicPr>
            <p:nvPr/>
          </p:nvPicPr>
          <p:blipFill>
            <a:blip r:embed="rId4"/>
            <a:stretch>
              <a:fillRect/>
            </a:stretch>
          </p:blipFill>
          <p:spPr>
            <a:xfrm>
              <a:off x="1242348" y="2530118"/>
              <a:ext cx="630821" cy="457031"/>
            </a:xfrm>
            <a:prstGeom prst="rect">
              <a:avLst/>
            </a:prstGeom>
          </p:spPr>
        </p:pic>
      </p:grpSp>
      <p:grpSp>
        <p:nvGrpSpPr>
          <p:cNvPr id="27" name="Group 26">
            <a:extLst>
              <a:ext uri="{FF2B5EF4-FFF2-40B4-BE49-F238E27FC236}">
                <a16:creationId xmlns:a16="http://schemas.microsoft.com/office/drawing/2014/main" id="{952B5299-DFE0-A3E7-4F33-0095C68782A3}"/>
              </a:ext>
            </a:extLst>
          </p:cNvPr>
          <p:cNvGrpSpPr/>
          <p:nvPr/>
        </p:nvGrpSpPr>
        <p:grpSpPr>
          <a:xfrm>
            <a:off x="2352298" y="2332014"/>
            <a:ext cx="1190264" cy="1190264"/>
            <a:chOff x="5939741" y="1739095"/>
            <a:chExt cx="1190264" cy="1190264"/>
          </a:xfrm>
        </p:grpSpPr>
        <p:pic>
          <p:nvPicPr>
            <p:cNvPr id="23" name="Picture 11">
              <a:extLst>
                <a:ext uri="{FF2B5EF4-FFF2-40B4-BE49-F238E27FC236}">
                  <a16:creationId xmlns:a16="http://schemas.microsoft.com/office/drawing/2014/main" id="{1ADAC122-D151-CB00-7E77-B5FD425BCF57}"/>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24" name="Picture 19" descr="Icon&#10;&#10;Description automatically generated">
              <a:extLst>
                <a:ext uri="{FF2B5EF4-FFF2-40B4-BE49-F238E27FC236}">
                  <a16:creationId xmlns:a16="http://schemas.microsoft.com/office/drawing/2014/main" id="{69AE3FA7-EC0A-80CB-8490-E1407DA42931}"/>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25" name="Picture 19" descr="Icon&#10;&#10;Description automatically generated">
              <a:extLst>
                <a:ext uri="{FF2B5EF4-FFF2-40B4-BE49-F238E27FC236}">
                  <a16:creationId xmlns:a16="http://schemas.microsoft.com/office/drawing/2014/main" id="{81DE991A-630E-D862-B043-C5AE89FBBDEE}"/>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28" name="Group 27">
            <a:extLst>
              <a:ext uri="{FF2B5EF4-FFF2-40B4-BE49-F238E27FC236}">
                <a16:creationId xmlns:a16="http://schemas.microsoft.com/office/drawing/2014/main" id="{9B2682F3-280E-4F81-8462-4F660442A5AA}"/>
              </a:ext>
            </a:extLst>
          </p:cNvPr>
          <p:cNvGrpSpPr/>
          <p:nvPr/>
        </p:nvGrpSpPr>
        <p:grpSpPr>
          <a:xfrm>
            <a:off x="4559914" y="2500101"/>
            <a:ext cx="1190264" cy="1190264"/>
            <a:chOff x="5939741" y="1739095"/>
            <a:chExt cx="1190264" cy="1190264"/>
          </a:xfrm>
        </p:grpSpPr>
        <p:pic>
          <p:nvPicPr>
            <p:cNvPr id="29" name="Picture 11">
              <a:extLst>
                <a:ext uri="{FF2B5EF4-FFF2-40B4-BE49-F238E27FC236}">
                  <a16:creationId xmlns:a16="http://schemas.microsoft.com/office/drawing/2014/main" id="{38C1037E-B5DC-F784-D448-433765718A0D}"/>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0" name="Picture 19" descr="Icon&#10;&#10;Description automatically generated">
              <a:extLst>
                <a:ext uri="{FF2B5EF4-FFF2-40B4-BE49-F238E27FC236}">
                  <a16:creationId xmlns:a16="http://schemas.microsoft.com/office/drawing/2014/main" id="{DF8F5E8B-8C17-71E7-B337-1E390E778BDD}"/>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1" name="Picture 19" descr="Icon&#10;&#10;Description automatically generated">
              <a:extLst>
                <a:ext uri="{FF2B5EF4-FFF2-40B4-BE49-F238E27FC236}">
                  <a16:creationId xmlns:a16="http://schemas.microsoft.com/office/drawing/2014/main" id="{5D358050-7BC5-5CC0-673C-BB4BA662C25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32" name="Group 31">
            <a:extLst>
              <a:ext uri="{FF2B5EF4-FFF2-40B4-BE49-F238E27FC236}">
                <a16:creationId xmlns:a16="http://schemas.microsoft.com/office/drawing/2014/main" id="{A6B309E0-62E2-C593-A454-344890801EEE}"/>
              </a:ext>
            </a:extLst>
          </p:cNvPr>
          <p:cNvGrpSpPr/>
          <p:nvPr/>
        </p:nvGrpSpPr>
        <p:grpSpPr>
          <a:xfrm>
            <a:off x="459780" y="3621966"/>
            <a:ext cx="1190264" cy="1190264"/>
            <a:chOff x="5939741" y="1739095"/>
            <a:chExt cx="1190264" cy="1190264"/>
          </a:xfrm>
        </p:grpSpPr>
        <p:pic>
          <p:nvPicPr>
            <p:cNvPr id="33" name="Picture 11">
              <a:extLst>
                <a:ext uri="{FF2B5EF4-FFF2-40B4-BE49-F238E27FC236}">
                  <a16:creationId xmlns:a16="http://schemas.microsoft.com/office/drawing/2014/main" id="{EE91907B-111B-76E1-F9F9-4C8269D6727E}"/>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4" name="Picture 19" descr="Icon&#10;&#10;Description automatically generated">
              <a:extLst>
                <a:ext uri="{FF2B5EF4-FFF2-40B4-BE49-F238E27FC236}">
                  <a16:creationId xmlns:a16="http://schemas.microsoft.com/office/drawing/2014/main" id="{DF7734D5-0E56-5302-BB87-C35DAAD75FCB}"/>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5" name="Picture 19" descr="Icon&#10;&#10;Description automatically generated">
              <a:extLst>
                <a:ext uri="{FF2B5EF4-FFF2-40B4-BE49-F238E27FC236}">
                  <a16:creationId xmlns:a16="http://schemas.microsoft.com/office/drawing/2014/main" id="{D8E00982-6229-BBB8-BD72-63459C9F7C9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36" name="Group 35">
            <a:extLst>
              <a:ext uri="{FF2B5EF4-FFF2-40B4-BE49-F238E27FC236}">
                <a16:creationId xmlns:a16="http://schemas.microsoft.com/office/drawing/2014/main" id="{83AA65CD-E008-3AEF-D108-82C3C42A2642}"/>
              </a:ext>
            </a:extLst>
          </p:cNvPr>
          <p:cNvGrpSpPr/>
          <p:nvPr/>
        </p:nvGrpSpPr>
        <p:grpSpPr>
          <a:xfrm>
            <a:off x="2004773" y="3834877"/>
            <a:ext cx="1190264" cy="1190264"/>
            <a:chOff x="5939741" y="1739095"/>
            <a:chExt cx="1190264" cy="1190264"/>
          </a:xfrm>
        </p:grpSpPr>
        <p:pic>
          <p:nvPicPr>
            <p:cNvPr id="37" name="Picture 11">
              <a:extLst>
                <a:ext uri="{FF2B5EF4-FFF2-40B4-BE49-F238E27FC236}">
                  <a16:creationId xmlns:a16="http://schemas.microsoft.com/office/drawing/2014/main" id="{FF9F5689-23FC-FCF7-FD7B-AAE229022454}"/>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8" name="Picture 19" descr="Icon&#10;&#10;Description automatically generated">
              <a:extLst>
                <a:ext uri="{FF2B5EF4-FFF2-40B4-BE49-F238E27FC236}">
                  <a16:creationId xmlns:a16="http://schemas.microsoft.com/office/drawing/2014/main" id="{0ED24131-839F-FEB1-DF88-DBD5B41EF592}"/>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9" name="Picture 19" descr="Icon&#10;&#10;Description automatically generated">
              <a:extLst>
                <a:ext uri="{FF2B5EF4-FFF2-40B4-BE49-F238E27FC236}">
                  <a16:creationId xmlns:a16="http://schemas.microsoft.com/office/drawing/2014/main" id="{936A98AF-ED51-14AA-85CD-400273BE14C5}"/>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40" name="Group 39">
            <a:extLst>
              <a:ext uri="{FF2B5EF4-FFF2-40B4-BE49-F238E27FC236}">
                <a16:creationId xmlns:a16="http://schemas.microsoft.com/office/drawing/2014/main" id="{75001542-73F2-6273-BA1C-B31D12A52336}"/>
              </a:ext>
            </a:extLst>
          </p:cNvPr>
          <p:cNvGrpSpPr/>
          <p:nvPr/>
        </p:nvGrpSpPr>
        <p:grpSpPr>
          <a:xfrm>
            <a:off x="4737221" y="3991758"/>
            <a:ext cx="1190264" cy="1190264"/>
            <a:chOff x="5939741" y="1739095"/>
            <a:chExt cx="1190264" cy="1190264"/>
          </a:xfrm>
        </p:grpSpPr>
        <p:pic>
          <p:nvPicPr>
            <p:cNvPr id="41" name="Picture 11">
              <a:extLst>
                <a:ext uri="{FF2B5EF4-FFF2-40B4-BE49-F238E27FC236}">
                  <a16:creationId xmlns:a16="http://schemas.microsoft.com/office/drawing/2014/main" id="{B58072A8-36D1-4C91-D30A-ADB130B4A552}"/>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42" name="Picture 19" descr="Icon&#10;&#10;Description automatically generated">
              <a:extLst>
                <a:ext uri="{FF2B5EF4-FFF2-40B4-BE49-F238E27FC236}">
                  <a16:creationId xmlns:a16="http://schemas.microsoft.com/office/drawing/2014/main" id="{2C7E41E1-F925-8951-07E0-4D55B348C826}"/>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43" name="Picture 19" descr="Icon&#10;&#10;Description automatically generated">
              <a:extLst>
                <a:ext uri="{FF2B5EF4-FFF2-40B4-BE49-F238E27FC236}">
                  <a16:creationId xmlns:a16="http://schemas.microsoft.com/office/drawing/2014/main" id="{CBC4454F-43AD-19A9-BE6A-8EF203AD0D2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5" name="Group 4">
            <a:extLst>
              <a:ext uri="{FF2B5EF4-FFF2-40B4-BE49-F238E27FC236}">
                <a16:creationId xmlns:a16="http://schemas.microsoft.com/office/drawing/2014/main" id="{69024246-8E4A-4BF6-C82A-15ACFF482A57}"/>
              </a:ext>
            </a:extLst>
          </p:cNvPr>
          <p:cNvGrpSpPr/>
          <p:nvPr/>
        </p:nvGrpSpPr>
        <p:grpSpPr>
          <a:xfrm>
            <a:off x="5994266" y="1659660"/>
            <a:ext cx="1190264" cy="1190264"/>
            <a:chOff x="5939741" y="1739095"/>
            <a:chExt cx="1190264" cy="1190264"/>
          </a:xfrm>
        </p:grpSpPr>
        <p:pic>
          <p:nvPicPr>
            <p:cNvPr id="6" name="Picture 11">
              <a:extLst>
                <a:ext uri="{FF2B5EF4-FFF2-40B4-BE49-F238E27FC236}">
                  <a16:creationId xmlns:a16="http://schemas.microsoft.com/office/drawing/2014/main" id="{75AC6EB8-A287-F8E1-ABB5-E9258274DCF6}"/>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7" name="Picture 19" descr="Icon&#10;&#10;Description automatically generated">
              <a:extLst>
                <a:ext uri="{FF2B5EF4-FFF2-40B4-BE49-F238E27FC236}">
                  <a16:creationId xmlns:a16="http://schemas.microsoft.com/office/drawing/2014/main" id="{DB5AB5EA-3EF1-C24F-AB53-4D4041EF272C}"/>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8" name="Picture 19" descr="Icon&#10;&#10;Description automatically generated">
              <a:extLst>
                <a:ext uri="{FF2B5EF4-FFF2-40B4-BE49-F238E27FC236}">
                  <a16:creationId xmlns:a16="http://schemas.microsoft.com/office/drawing/2014/main" id="{AB71F4D6-2922-7BC6-E4C1-4D7798D4D5A0}"/>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9" name="Group 8">
            <a:extLst>
              <a:ext uri="{FF2B5EF4-FFF2-40B4-BE49-F238E27FC236}">
                <a16:creationId xmlns:a16="http://schemas.microsoft.com/office/drawing/2014/main" id="{383FA7CE-F79F-BE44-CD00-E9ECAB143561}"/>
              </a:ext>
            </a:extLst>
          </p:cNvPr>
          <p:cNvGrpSpPr/>
          <p:nvPr/>
        </p:nvGrpSpPr>
        <p:grpSpPr>
          <a:xfrm>
            <a:off x="6136722" y="3155322"/>
            <a:ext cx="1190264" cy="1190264"/>
            <a:chOff x="5939741" y="1739095"/>
            <a:chExt cx="1190264" cy="1190264"/>
          </a:xfrm>
        </p:grpSpPr>
        <p:pic>
          <p:nvPicPr>
            <p:cNvPr id="12" name="Picture 11">
              <a:extLst>
                <a:ext uri="{FF2B5EF4-FFF2-40B4-BE49-F238E27FC236}">
                  <a16:creationId xmlns:a16="http://schemas.microsoft.com/office/drawing/2014/main" id="{52000BC4-5D75-60E8-2C80-C8C08BFC48BF}"/>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13" name="Picture 19" descr="Icon&#10;&#10;Description automatically generated">
              <a:extLst>
                <a:ext uri="{FF2B5EF4-FFF2-40B4-BE49-F238E27FC236}">
                  <a16:creationId xmlns:a16="http://schemas.microsoft.com/office/drawing/2014/main" id="{05ADFB0C-AA38-1336-5426-B13B56CFB2E1}"/>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14" name="Picture 19" descr="Icon&#10;&#10;Description automatically generated">
              <a:extLst>
                <a:ext uri="{FF2B5EF4-FFF2-40B4-BE49-F238E27FC236}">
                  <a16:creationId xmlns:a16="http://schemas.microsoft.com/office/drawing/2014/main" id="{3921B047-ED5E-8AAD-04F4-4CD164BD5B66}"/>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15" name="Group 14">
            <a:extLst>
              <a:ext uri="{FF2B5EF4-FFF2-40B4-BE49-F238E27FC236}">
                <a16:creationId xmlns:a16="http://schemas.microsoft.com/office/drawing/2014/main" id="{C8E1EFF8-D84F-3827-297E-A4E83195BD72}"/>
              </a:ext>
            </a:extLst>
          </p:cNvPr>
          <p:cNvGrpSpPr/>
          <p:nvPr/>
        </p:nvGrpSpPr>
        <p:grpSpPr>
          <a:xfrm>
            <a:off x="6865233" y="4528366"/>
            <a:ext cx="1190264" cy="1190264"/>
            <a:chOff x="5939741" y="1739095"/>
            <a:chExt cx="1190264" cy="1190264"/>
          </a:xfrm>
        </p:grpSpPr>
        <p:pic>
          <p:nvPicPr>
            <p:cNvPr id="16" name="Picture 11">
              <a:extLst>
                <a:ext uri="{FF2B5EF4-FFF2-40B4-BE49-F238E27FC236}">
                  <a16:creationId xmlns:a16="http://schemas.microsoft.com/office/drawing/2014/main" id="{1F04A202-3970-62AF-0576-ECE413F62641}"/>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17" name="Picture 19" descr="Icon&#10;&#10;Description automatically generated">
              <a:extLst>
                <a:ext uri="{FF2B5EF4-FFF2-40B4-BE49-F238E27FC236}">
                  <a16:creationId xmlns:a16="http://schemas.microsoft.com/office/drawing/2014/main" id="{C10BAE2B-5EEF-99F9-70CB-70BE7CC9B6B6}"/>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18" name="Picture 19" descr="Icon&#10;&#10;Description automatically generated">
              <a:extLst>
                <a:ext uri="{FF2B5EF4-FFF2-40B4-BE49-F238E27FC236}">
                  <a16:creationId xmlns:a16="http://schemas.microsoft.com/office/drawing/2014/main" id="{759784F1-4CB0-062C-AF26-681B3BC8BEC1}"/>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47" name="Group 46">
            <a:extLst>
              <a:ext uri="{FF2B5EF4-FFF2-40B4-BE49-F238E27FC236}">
                <a16:creationId xmlns:a16="http://schemas.microsoft.com/office/drawing/2014/main" id="{17E5F9C5-0FF2-FB59-B5DA-0ABF4C877BB8}"/>
              </a:ext>
            </a:extLst>
          </p:cNvPr>
          <p:cNvGrpSpPr/>
          <p:nvPr/>
        </p:nvGrpSpPr>
        <p:grpSpPr>
          <a:xfrm>
            <a:off x="2590799" y="2335924"/>
            <a:ext cx="607850" cy="644633"/>
            <a:chOff x="3746937" y="1398752"/>
            <a:chExt cx="607850" cy="644633"/>
          </a:xfrm>
        </p:grpSpPr>
        <p:cxnSp>
          <p:nvCxnSpPr>
            <p:cNvPr id="44" name="Straight Arrow Connector 43">
              <a:extLst>
                <a:ext uri="{FF2B5EF4-FFF2-40B4-BE49-F238E27FC236}">
                  <a16:creationId xmlns:a16="http://schemas.microsoft.com/office/drawing/2014/main" id="{B4675D7E-8225-A53B-F29F-89725209F2B5}"/>
                </a:ext>
              </a:extLst>
            </p:cNvPr>
            <p:cNvCxnSpPr/>
            <p:nvPr/>
          </p:nvCxnSpPr>
          <p:spPr>
            <a:xfrm>
              <a:off x="3746938" y="1430283"/>
              <a:ext cx="607849" cy="59909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35FC0FF-68C6-4185-57B4-3A86D05C55D7}"/>
                </a:ext>
              </a:extLst>
            </p:cNvPr>
            <p:cNvCxnSpPr>
              <a:cxnSpLocks/>
            </p:cNvCxnSpPr>
            <p:nvPr/>
          </p:nvCxnSpPr>
          <p:spPr>
            <a:xfrm flipV="1">
              <a:off x="3746937" y="1398752"/>
              <a:ext cx="607848" cy="64463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48" name="Picture 48" descr="Icon&#10;&#10;Description automatically generated">
            <a:extLst>
              <a:ext uri="{FF2B5EF4-FFF2-40B4-BE49-F238E27FC236}">
                <a16:creationId xmlns:a16="http://schemas.microsoft.com/office/drawing/2014/main" id="{47C26BF4-75E4-1B90-FBB1-D27356E650AD}"/>
              </a:ext>
            </a:extLst>
          </p:cNvPr>
          <p:cNvPicPr>
            <a:picLocks noChangeAspect="1"/>
          </p:cNvPicPr>
          <p:nvPr/>
        </p:nvPicPr>
        <p:blipFill>
          <a:blip r:embed="rId5"/>
          <a:stretch>
            <a:fillRect/>
          </a:stretch>
        </p:blipFill>
        <p:spPr>
          <a:xfrm rot="2700000">
            <a:off x="2810642" y="1394437"/>
            <a:ext cx="1017751" cy="1000236"/>
          </a:xfrm>
          <a:prstGeom prst="rect">
            <a:avLst/>
          </a:prstGeom>
        </p:spPr>
      </p:pic>
      <p:pic>
        <p:nvPicPr>
          <p:cNvPr id="49" name="Picture 49" descr="A picture containing icon&#10;&#10;Description automatically generated">
            <a:extLst>
              <a:ext uri="{FF2B5EF4-FFF2-40B4-BE49-F238E27FC236}">
                <a16:creationId xmlns:a16="http://schemas.microsoft.com/office/drawing/2014/main" id="{600671BC-EC3A-DD7E-2644-5DDB12D904FF}"/>
              </a:ext>
            </a:extLst>
          </p:cNvPr>
          <p:cNvPicPr>
            <a:picLocks noChangeAspect="1"/>
          </p:cNvPicPr>
          <p:nvPr/>
        </p:nvPicPr>
        <p:blipFill>
          <a:blip r:embed="rId6"/>
          <a:stretch>
            <a:fillRect/>
          </a:stretch>
        </p:blipFill>
        <p:spPr>
          <a:xfrm>
            <a:off x="4436026" y="4838262"/>
            <a:ext cx="763753" cy="781269"/>
          </a:xfrm>
          <a:prstGeom prst="rect">
            <a:avLst/>
          </a:prstGeom>
        </p:spPr>
      </p:pic>
      <p:pic>
        <p:nvPicPr>
          <p:cNvPr id="50" name="Picture 49" descr="A picture containing icon&#10;&#10;Description automatically generated">
            <a:extLst>
              <a:ext uri="{FF2B5EF4-FFF2-40B4-BE49-F238E27FC236}">
                <a16:creationId xmlns:a16="http://schemas.microsoft.com/office/drawing/2014/main" id="{48EAA0BF-8C73-E7FE-E0EB-0EE03AE0C924}"/>
              </a:ext>
            </a:extLst>
          </p:cNvPr>
          <p:cNvPicPr>
            <a:picLocks noChangeAspect="1"/>
          </p:cNvPicPr>
          <p:nvPr/>
        </p:nvPicPr>
        <p:blipFill>
          <a:blip r:embed="rId6"/>
          <a:stretch>
            <a:fillRect/>
          </a:stretch>
        </p:blipFill>
        <p:spPr>
          <a:xfrm>
            <a:off x="5116370" y="4988106"/>
            <a:ext cx="763753" cy="781269"/>
          </a:xfrm>
          <a:prstGeom prst="rect">
            <a:avLst/>
          </a:prstGeom>
        </p:spPr>
      </p:pic>
      <p:grpSp>
        <p:nvGrpSpPr>
          <p:cNvPr id="51" name="Group 50">
            <a:extLst>
              <a:ext uri="{FF2B5EF4-FFF2-40B4-BE49-F238E27FC236}">
                <a16:creationId xmlns:a16="http://schemas.microsoft.com/office/drawing/2014/main" id="{F4C76ECF-2536-AB3F-CE0B-0232CBB6DDD9}"/>
              </a:ext>
            </a:extLst>
          </p:cNvPr>
          <p:cNvGrpSpPr/>
          <p:nvPr/>
        </p:nvGrpSpPr>
        <p:grpSpPr>
          <a:xfrm>
            <a:off x="5025695" y="3991302"/>
            <a:ext cx="607850" cy="644633"/>
            <a:chOff x="3746937" y="1398752"/>
            <a:chExt cx="607850" cy="644633"/>
          </a:xfrm>
        </p:grpSpPr>
        <p:cxnSp>
          <p:nvCxnSpPr>
            <p:cNvPr id="52" name="Straight Arrow Connector 51">
              <a:extLst>
                <a:ext uri="{FF2B5EF4-FFF2-40B4-BE49-F238E27FC236}">
                  <a16:creationId xmlns:a16="http://schemas.microsoft.com/office/drawing/2014/main" id="{BC36B046-7C59-2E5B-ABC5-E6F5A85DDA37}"/>
                </a:ext>
              </a:extLst>
            </p:cNvPr>
            <p:cNvCxnSpPr>
              <a:cxnSpLocks/>
            </p:cNvCxnSpPr>
            <p:nvPr/>
          </p:nvCxnSpPr>
          <p:spPr>
            <a:xfrm>
              <a:off x="3746938" y="1430283"/>
              <a:ext cx="607849" cy="59909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0CD55E4-855B-8E56-6A22-ED124CCB644B}"/>
                </a:ext>
              </a:extLst>
            </p:cNvPr>
            <p:cNvCxnSpPr>
              <a:cxnSpLocks/>
            </p:cNvCxnSpPr>
            <p:nvPr/>
          </p:nvCxnSpPr>
          <p:spPr>
            <a:xfrm flipV="1">
              <a:off x="3746937" y="1398752"/>
              <a:ext cx="607848" cy="64463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BD2243A-8172-B336-B998-5EF27B72873F}"/>
              </a:ext>
            </a:extLst>
          </p:cNvPr>
          <p:cNvGrpSpPr/>
          <p:nvPr/>
        </p:nvGrpSpPr>
        <p:grpSpPr>
          <a:xfrm>
            <a:off x="5087004" y="4350405"/>
            <a:ext cx="607850" cy="644633"/>
            <a:chOff x="3746937" y="1398752"/>
            <a:chExt cx="607850" cy="644633"/>
          </a:xfrm>
        </p:grpSpPr>
        <p:cxnSp>
          <p:nvCxnSpPr>
            <p:cNvPr id="55" name="Straight Arrow Connector 54">
              <a:extLst>
                <a:ext uri="{FF2B5EF4-FFF2-40B4-BE49-F238E27FC236}">
                  <a16:creationId xmlns:a16="http://schemas.microsoft.com/office/drawing/2014/main" id="{6383DAF2-48C0-501E-4641-1E13393A1078}"/>
                </a:ext>
              </a:extLst>
            </p:cNvPr>
            <p:cNvCxnSpPr>
              <a:cxnSpLocks/>
            </p:cNvCxnSpPr>
            <p:nvPr/>
          </p:nvCxnSpPr>
          <p:spPr>
            <a:xfrm>
              <a:off x="3746938" y="1430283"/>
              <a:ext cx="607849" cy="59909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3CEB00-6CC6-D0FE-1A0D-F1FC4255A3D1}"/>
                </a:ext>
              </a:extLst>
            </p:cNvPr>
            <p:cNvCxnSpPr>
              <a:cxnSpLocks/>
            </p:cNvCxnSpPr>
            <p:nvPr/>
          </p:nvCxnSpPr>
          <p:spPr>
            <a:xfrm flipV="1">
              <a:off x="3746937" y="1398752"/>
              <a:ext cx="607848" cy="64463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790ECD5-A30A-8391-7448-058B83299F7B}"/>
              </a:ext>
            </a:extLst>
          </p:cNvPr>
          <p:cNvGrpSpPr/>
          <p:nvPr/>
        </p:nvGrpSpPr>
        <p:grpSpPr>
          <a:xfrm>
            <a:off x="6190589" y="1714059"/>
            <a:ext cx="607850" cy="644633"/>
            <a:chOff x="3746937" y="1398752"/>
            <a:chExt cx="607850" cy="644633"/>
          </a:xfrm>
        </p:grpSpPr>
        <p:cxnSp>
          <p:nvCxnSpPr>
            <p:cNvPr id="58" name="Straight Arrow Connector 57">
              <a:extLst>
                <a:ext uri="{FF2B5EF4-FFF2-40B4-BE49-F238E27FC236}">
                  <a16:creationId xmlns:a16="http://schemas.microsoft.com/office/drawing/2014/main" id="{D510A3AE-AD98-4133-1782-B9984EDB1303}"/>
                </a:ext>
              </a:extLst>
            </p:cNvPr>
            <p:cNvCxnSpPr>
              <a:cxnSpLocks/>
            </p:cNvCxnSpPr>
            <p:nvPr/>
          </p:nvCxnSpPr>
          <p:spPr>
            <a:xfrm>
              <a:off x="3746938" y="1430283"/>
              <a:ext cx="607849" cy="59909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656B9C-1293-7331-E950-087FBDBF4F0B}"/>
                </a:ext>
              </a:extLst>
            </p:cNvPr>
            <p:cNvCxnSpPr>
              <a:cxnSpLocks/>
            </p:cNvCxnSpPr>
            <p:nvPr/>
          </p:nvCxnSpPr>
          <p:spPr>
            <a:xfrm flipV="1">
              <a:off x="3746937" y="1398752"/>
              <a:ext cx="607848" cy="64463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0" name="Picture 60" descr="A picture containing logo&#10;&#10;Description automatically generated">
            <a:extLst>
              <a:ext uri="{FF2B5EF4-FFF2-40B4-BE49-F238E27FC236}">
                <a16:creationId xmlns:a16="http://schemas.microsoft.com/office/drawing/2014/main" id="{DC3C5DAA-C85E-5880-0113-E93DD4AD5D27}"/>
              </a:ext>
            </a:extLst>
          </p:cNvPr>
          <p:cNvPicPr>
            <a:picLocks noChangeAspect="1"/>
          </p:cNvPicPr>
          <p:nvPr/>
        </p:nvPicPr>
        <p:blipFill>
          <a:blip r:embed="rId7"/>
          <a:stretch>
            <a:fillRect/>
          </a:stretch>
        </p:blipFill>
        <p:spPr>
          <a:xfrm>
            <a:off x="5749159" y="997605"/>
            <a:ext cx="877615" cy="895132"/>
          </a:xfrm>
          <a:prstGeom prst="rect">
            <a:avLst/>
          </a:prstGeom>
        </p:spPr>
      </p:pic>
      <p:grpSp>
        <p:nvGrpSpPr>
          <p:cNvPr id="61" name="Group 60">
            <a:extLst>
              <a:ext uri="{FF2B5EF4-FFF2-40B4-BE49-F238E27FC236}">
                <a16:creationId xmlns:a16="http://schemas.microsoft.com/office/drawing/2014/main" id="{207EF9AB-3890-2D3F-27B1-B5694D89A793}"/>
              </a:ext>
            </a:extLst>
          </p:cNvPr>
          <p:cNvGrpSpPr/>
          <p:nvPr/>
        </p:nvGrpSpPr>
        <p:grpSpPr>
          <a:xfrm>
            <a:off x="7057691" y="5121161"/>
            <a:ext cx="607850" cy="644633"/>
            <a:chOff x="3746937" y="1398752"/>
            <a:chExt cx="607850" cy="644633"/>
          </a:xfrm>
        </p:grpSpPr>
        <p:cxnSp>
          <p:nvCxnSpPr>
            <p:cNvPr id="62" name="Straight Arrow Connector 61">
              <a:extLst>
                <a:ext uri="{FF2B5EF4-FFF2-40B4-BE49-F238E27FC236}">
                  <a16:creationId xmlns:a16="http://schemas.microsoft.com/office/drawing/2014/main" id="{80EFDF36-B402-8C46-3E68-84FF8D5106B0}"/>
                </a:ext>
              </a:extLst>
            </p:cNvPr>
            <p:cNvCxnSpPr>
              <a:cxnSpLocks/>
            </p:cNvCxnSpPr>
            <p:nvPr/>
          </p:nvCxnSpPr>
          <p:spPr>
            <a:xfrm>
              <a:off x="3746938" y="1430283"/>
              <a:ext cx="607849" cy="59909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FAFCD95-A748-BB65-C2CA-FE26E7D154A1}"/>
                </a:ext>
              </a:extLst>
            </p:cNvPr>
            <p:cNvCxnSpPr>
              <a:cxnSpLocks/>
            </p:cNvCxnSpPr>
            <p:nvPr/>
          </p:nvCxnSpPr>
          <p:spPr>
            <a:xfrm flipV="1">
              <a:off x="3746937" y="1398752"/>
              <a:ext cx="607848" cy="644633"/>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4" name="Picture 64" descr="Icon&#10;&#10;Description automatically generated">
            <a:extLst>
              <a:ext uri="{FF2B5EF4-FFF2-40B4-BE49-F238E27FC236}">
                <a16:creationId xmlns:a16="http://schemas.microsoft.com/office/drawing/2014/main" id="{BAA7F492-5AF9-84BD-DD12-A7D5FC24172A}"/>
              </a:ext>
            </a:extLst>
          </p:cNvPr>
          <p:cNvPicPr>
            <a:picLocks noChangeAspect="1"/>
          </p:cNvPicPr>
          <p:nvPr/>
        </p:nvPicPr>
        <p:blipFill>
          <a:blip r:embed="rId8"/>
          <a:stretch>
            <a:fillRect/>
          </a:stretch>
        </p:blipFill>
        <p:spPr>
          <a:xfrm>
            <a:off x="7746125" y="5271815"/>
            <a:ext cx="860097" cy="903889"/>
          </a:xfrm>
          <a:prstGeom prst="rect">
            <a:avLst/>
          </a:prstGeom>
        </p:spPr>
      </p:pic>
      <p:pic>
        <p:nvPicPr>
          <p:cNvPr id="66" name="Picture 66" descr="Graphical user interface, text, application&#10;&#10;Description automatically generated">
            <a:extLst>
              <a:ext uri="{FF2B5EF4-FFF2-40B4-BE49-F238E27FC236}">
                <a16:creationId xmlns:a16="http://schemas.microsoft.com/office/drawing/2014/main" id="{13D60AA7-9821-BCBD-7DE6-56DD13B677AD}"/>
              </a:ext>
            </a:extLst>
          </p:cNvPr>
          <p:cNvPicPr>
            <a:picLocks noChangeAspect="1"/>
          </p:cNvPicPr>
          <p:nvPr/>
        </p:nvPicPr>
        <p:blipFill rotWithShape="1">
          <a:blip r:embed="rId9"/>
          <a:srcRect l="2875" t="-19" r="3514" b="32727"/>
          <a:stretch/>
        </p:blipFill>
        <p:spPr>
          <a:xfrm>
            <a:off x="8784547" y="1541247"/>
            <a:ext cx="2567922" cy="1038363"/>
          </a:xfrm>
          <a:prstGeom prst="rect">
            <a:avLst/>
          </a:prstGeom>
        </p:spPr>
      </p:pic>
      <p:sp>
        <p:nvSpPr>
          <p:cNvPr id="67" name="Rectangle 66">
            <a:extLst>
              <a:ext uri="{FF2B5EF4-FFF2-40B4-BE49-F238E27FC236}">
                <a16:creationId xmlns:a16="http://schemas.microsoft.com/office/drawing/2014/main" id="{D48D3F3C-83BC-319A-D8F4-9C63C7E09C9A}"/>
              </a:ext>
            </a:extLst>
          </p:cNvPr>
          <p:cNvSpPr/>
          <p:nvPr/>
        </p:nvSpPr>
        <p:spPr>
          <a:xfrm>
            <a:off x="9306034" y="4116551"/>
            <a:ext cx="2408620" cy="105979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Error:</a:t>
            </a:r>
          </a:p>
          <a:p>
            <a:pPr algn="ctr"/>
            <a:r>
              <a:rPr lang="en-US">
                <a:cs typeface="Calibri"/>
              </a:rPr>
              <a:t>"Authentication Failed"</a:t>
            </a:r>
          </a:p>
        </p:txBody>
      </p:sp>
      <p:cxnSp>
        <p:nvCxnSpPr>
          <p:cNvPr id="68" name="Straight Arrow Connector 67">
            <a:extLst>
              <a:ext uri="{FF2B5EF4-FFF2-40B4-BE49-F238E27FC236}">
                <a16:creationId xmlns:a16="http://schemas.microsoft.com/office/drawing/2014/main" id="{4CB047D0-EE7D-437A-19FC-F9586247FBA0}"/>
              </a:ext>
            </a:extLst>
          </p:cNvPr>
          <p:cNvCxnSpPr/>
          <p:nvPr/>
        </p:nvCxnSpPr>
        <p:spPr>
          <a:xfrm flipV="1">
            <a:off x="7865680" y="2723493"/>
            <a:ext cx="1115848" cy="1669392"/>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1023AFD-F5D9-2E40-1E59-821126FC30B8}"/>
              </a:ext>
            </a:extLst>
          </p:cNvPr>
          <p:cNvCxnSpPr>
            <a:cxnSpLocks/>
          </p:cNvCxnSpPr>
          <p:nvPr/>
        </p:nvCxnSpPr>
        <p:spPr>
          <a:xfrm>
            <a:off x="7909473" y="4392885"/>
            <a:ext cx="1299778" cy="91090"/>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89818"/>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7921DB-099A-A1D6-711A-221E30BD0161}"/>
              </a:ext>
            </a:extLst>
          </p:cNvPr>
          <p:cNvSpPr>
            <a:spLocks noGrp="1"/>
          </p:cNvSpPr>
          <p:nvPr>
            <p:ph idx="1"/>
          </p:nvPr>
        </p:nvSpPr>
        <p:spPr/>
        <p:txBody>
          <a:bodyPr vert="horz" lIns="91440" tIns="45720" rIns="91440" bIns="45720" rtlCol="0" anchor="t">
            <a:normAutofit/>
          </a:bodyPr>
          <a:lstStyle/>
          <a:p>
            <a:r>
              <a:rPr lang="en-US" sz="2400">
                <a:solidFill>
                  <a:srgbClr val="4A4A4A"/>
                </a:solidFill>
                <a:cs typeface="Calibri"/>
              </a:rPr>
              <a:t>To prevent data loss between collectors and storage, Kafka can be used as    persistent queue.</a:t>
            </a:r>
            <a:endParaRPr lang="en-US" sz="2400">
              <a:ea typeface="Calibri" panose="020F0502020204030204"/>
              <a:cs typeface="Calibri" panose="020F0502020204030204"/>
            </a:endParaRPr>
          </a:p>
          <a:p>
            <a:r>
              <a:rPr lang="en-US" sz="2400">
                <a:solidFill>
                  <a:srgbClr val="363636"/>
                </a:solidFill>
                <a:cs typeface="Calibri"/>
              </a:rPr>
              <a:t>Jaeger-</a:t>
            </a:r>
            <a:r>
              <a:rPr lang="en-US" sz="2400" err="1">
                <a:solidFill>
                  <a:srgbClr val="363636"/>
                </a:solidFill>
                <a:cs typeface="Calibri"/>
              </a:rPr>
              <a:t>ingester</a:t>
            </a:r>
            <a:r>
              <a:rPr lang="en-US" sz="2400">
                <a:solidFill>
                  <a:srgbClr val="4A4A4A"/>
                </a:solidFill>
                <a:cs typeface="Calibri"/>
              </a:rPr>
              <a:t>, needs to be deployed to read data from Kafka and save to the    database. </a:t>
            </a:r>
            <a:endParaRPr lang="en-US" sz="2400">
              <a:ea typeface="Calibri" panose="020F0502020204030204"/>
              <a:cs typeface="Calibri" panose="020F0502020204030204"/>
            </a:endParaRPr>
          </a:p>
          <a:p>
            <a:r>
              <a:rPr lang="en-US" sz="2400">
                <a:solidFill>
                  <a:srgbClr val="4A4A4A"/>
                </a:solidFill>
                <a:cs typeface="Calibri"/>
              </a:rPr>
              <a:t>Multiple </a:t>
            </a:r>
            <a:r>
              <a:rPr lang="en-US" sz="2400">
                <a:solidFill>
                  <a:srgbClr val="363636"/>
                </a:solidFill>
                <a:cs typeface="Calibri"/>
              </a:rPr>
              <a:t>jaeger-</a:t>
            </a:r>
            <a:r>
              <a:rPr lang="en-US" sz="2400" err="1">
                <a:solidFill>
                  <a:srgbClr val="363636"/>
                </a:solidFill>
                <a:cs typeface="Calibri"/>
              </a:rPr>
              <a:t>ingester</a:t>
            </a:r>
            <a:r>
              <a:rPr lang="en-US" sz="2400" err="1">
                <a:solidFill>
                  <a:srgbClr val="4A4A4A"/>
                </a:solidFill>
                <a:cs typeface="Calibri"/>
              </a:rPr>
              <a:t>s</a:t>
            </a:r>
            <a:r>
              <a:rPr lang="en-US" sz="2400">
                <a:solidFill>
                  <a:srgbClr val="4A4A4A"/>
                </a:solidFill>
                <a:cs typeface="Calibri"/>
              </a:rPr>
              <a:t> can be deployed to scale up ingestion.</a:t>
            </a:r>
            <a:endParaRPr lang="en-US" sz="2400">
              <a:ea typeface="Calibri" panose="020F0502020204030204"/>
              <a:cs typeface="Calibri" panose="020F0502020204030204"/>
            </a:endParaRPr>
          </a:p>
          <a:p>
            <a:r>
              <a:rPr lang="en-US" sz="2400">
                <a:solidFill>
                  <a:srgbClr val="4A4A4A"/>
                </a:solidFill>
                <a:cs typeface="Calibri"/>
              </a:rPr>
              <a:t>And they will automatically partition the load across them.</a:t>
            </a:r>
            <a:endParaRPr lang="en-US" sz="2400">
              <a:solidFill>
                <a:srgbClr val="000000"/>
              </a:solidFill>
              <a:ea typeface="Calibri" panose="020F0502020204030204"/>
              <a:cs typeface="Calibri"/>
            </a:endParaRPr>
          </a:p>
          <a:p>
            <a:pPr marL="0" indent="0">
              <a:buNone/>
            </a:pPr>
            <a:endParaRPr lang="en-US" sz="2400">
              <a:solidFill>
                <a:srgbClr val="4A4A4A"/>
              </a:solidFill>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5C5468CE-40FC-0E47-DDCE-9A8B8EB1C0E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9B8AE75-A07B-320E-8E59-1966BE64759E}"/>
              </a:ext>
            </a:extLst>
          </p:cNvPr>
          <p:cNvSpPr>
            <a:spLocks noGrp="1"/>
          </p:cNvSpPr>
          <p:nvPr>
            <p:ph type="sldNum" sz="quarter" idx="12"/>
          </p:nvPr>
        </p:nvSpPr>
        <p:spPr/>
        <p:txBody>
          <a:bodyPr/>
          <a:lstStyle/>
          <a:p>
            <a:fld id="{D4C40640-FB97-403C-ACEE-868BB27D48AD}" type="slidenum">
              <a:rPr lang="en-IN" smtClean="0"/>
              <a:t>50</a:t>
            </a:fld>
            <a:endParaRPr lang="en-IN"/>
          </a:p>
        </p:txBody>
      </p:sp>
    </p:spTree>
    <p:extLst>
      <p:ext uri="{BB962C8B-B14F-4D97-AF65-F5344CB8AC3E}">
        <p14:creationId xmlns:p14="http://schemas.microsoft.com/office/powerpoint/2010/main" val="3064791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8706-59E9-2428-F89A-882CECD1D6C2}"/>
              </a:ext>
            </a:extLst>
          </p:cNvPr>
          <p:cNvSpPr>
            <a:spLocks noGrp="1"/>
          </p:cNvSpPr>
          <p:nvPr>
            <p:ph type="title"/>
          </p:nvPr>
        </p:nvSpPr>
        <p:spPr/>
        <p:txBody>
          <a:bodyPr>
            <a:normAutofit/>
          </a:bodyPr>
          <a:lstStyle/>
          <a:p>
            <a:r>
              <a:rPr lang="en-US" sz="4000">
                <a:latin typeface="Calibri"/>
                <a:cs typeface="Calibri"/>
              </a:rPr>
              <a:t>Kafka</a:t>
            </a:r>
            <a:endParaRPr lang="en-US"/>
          </a:p>
        </p:txBody>
      </p:sp>
      <p:pic>
        <p:nvPicPr>
          <p:cNvPr id="6" name="Picture 6" descr="Diagram&#10;&#10;Description automatically generated">
            <a:extLst>
              <a:ext uri="{FF2B5EF4-FFF2-40B4-BE49-F238E27FC236}">
                <a16:creationId xmlns:a16="http://schemas.microsoft.com/office/drawing/2014/main" id="{75499A04-191F-E937-0CA0-DB1306FEEBB1}"/>
              </a:ext>
            </a:extLst>
          </p:cNvPr>
          <p:cNvPicPr>
            <a:picLocks noGrp="1" noChangeAspect="1"/>
          </p:cNvPicPr>
          <p:nvPr>
            <p:ph idx="1"/>
          </p:nvPr>
        </p:nvPicPr>
        <p:blipFill>
          <a:blip r:embed="rId2"/>
          <a:stretch>
            <a:fillRect/>
          </a:stretch>
        </p:blipFill>
        <p:spPr>
          <a:xfrm>
            <a:off x="971550" y="1815307"/>
            <a:ext cx="9686925" cy="3914775"/>
          </a:xfrm>
        </p:spPr>
      </p:pic>
      <p:sp>
        <p:nvSpPr>
          <p:cNvPr id="4" name="Footer Placeholder 3">
            <a:extLst>
              <a:ext uri="{FF2B5EF4-FFF2-40B4-BE49-F238E27FC236}">
                <a16:creationId xmlns:a16="http://schemas.microsoft.com/office/drawing/2014/main" id="{ECD35506-13F5-2C44-0049-589B7E5DAE9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DFC6C2C-0ED4-5B23-8C53-5B14F36DFBCB}"/>
              </a:ext>
            </a:extLst>
          </p:cNvPr>
          <p:cNvSpPr>
            <a:spLocks noGrp="1"/>
          </p:cNvSpPr>
          <p:nvPr>
            <p:ph type="sldNum" sz="quarter" idx="12"/>
          </p:nvPr>
        </p:nvSpPr>
        <p:spPr/>
        <p:txBody>
          <a:bodyPr/>
          <a:lstStyle/>
          <a:p>
            <a:fld id="{D4C40640-FB97-403C-ACEE-868BB27D48AD}" type="slidenum">
              <a:rPr lang="en-IN" smtClean="0"/>
              <a:t>51</a:t>
            </a:fld>
            <a:endParaRPr lang="en-IN"/>
          </a:p>
        </p:txBody>
      </p:sp>
    </p:spTree>
    <p:extLst>
      <p:ext uri="{BB962C8B-B14F-4D97-AF65-F5344CB8AC3E}">
        <p14:creationId xmlns:p14="http://schemas.microsoft.com/office/powerpoint/2010/main" val="2615420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402A-C31A-6C4B-B654-AF7C3ABE6109}"/>
              </a:ext>
            </a:extLst>
          </p:cNvPr>
          <p:cNvSpPr>
            <a:spLocks noGrp="1"/>
          </p:cNvSpPr>
          <p:nvPr>
            <p:ph type="title"/>
          </p:nvPr>
        </p:nvSpPr>
        <p:spPr/>
        <p:txBody>
          <a:bodyPr/>
          <a:lstStyle/>
          <a:p>
            <a:r>
              <a:rPr lang="en-US" sz="4000">
                <a:latin typeface="Calibri"/>
                <a:cs typeface="Calibri"/>
              </a:rPr>
              <a:t>Jaeger Tracing Glossary</a:t>
            </a:r>
            <a:endParaRPr lang="en-US"/>
          </a:p>
        </p:txBody>
      </p:sp>
      <p:sp>
        <p:nvSpPr>
          <p:cNvPr id="3" name="Content Placeholder 2">
            <a:extLst>
              <a:ext uri="{FF2B5EF4-FFF2-40B4-BE49-F238E27FC236}">
                <a16:creationId xmlns:a16="http://schemas.microsoft.com/office/drawing/2014/main" id="{1AEF3A44-AB01-C4D2-7FCF-F7709898778C}"/>
              </a:ext>
            </a:extLst>
          </p:cNvPr>
          <p:cNvSpPr>
            <a:spLocks noGrp="1"/>
          </p:cNvSpPr>
          <p:nvPr>
            <p:ph idx="1"/>
          </p:nvPr>
        </p:nvSpPr>
        <p:spPr/>
        <p:txBody>
          <a:bodyPr vert="horz" lIns="91440" tIns="45720" rIns="91440" bIns="45720" rtlCol="0" anchor="t">
            <a:normAutofit/>
          </a:bodyPr>
          <a:lstStyle/>
          <a:p>
            <a:r>
              <a:rPr lang="en-US" sz="2400">
                <a:cs typeface="Calibri"/>
              </a:rPr>
              <a:t>Client-The component that implements the </a:t>
            </a:r>
            <a:r>
              <a:rPr lang="en-US" sz="2400" err="1">
                <a:cs typeface="Calibri"/>
              </a:rPr>
              <a:t>OpenTracing</a:t>
            </a:r>
            <a:r>
              <a:rPr lang="en-US" sz="2400">
                <a:cs typeface="Calibri"/>
              </a:rPr>
              <a:t> API for distributed   tracing.</a:t>
            </a:r>
            <a:endParaRPr lang="en-US" sz="2400">
              <a:ea typeface="Calibri"/>
              <a:cs typeface="Calibri"/>
            </a:endParaRPr>
          </a:p>
          <a:p>
            <a:r>
              <a:rPr lang="en-US" sz="2400">
                <a:cs typeface="Calibri"/>
              </a:rPr>
              <a:t>Agent-A network </a:t>
            </a:r>
            <a:r>
              <a:rPr lang="en-US" sz="2400" err="1">
                <a:cs typeface="Calibri"/>
              </a:rPr>
              <a:t>deamon</a:t>
            </a:r>
            <a:r>
              <a:rPr lang="en-US" sz="2400">
                <a:cs typeface="Calibri"/>
              </a:rPr>
              <a:t> that listens for spans sent over User Datagram Protocol.</a:t>
            </a:r>
            <a:endParaRPr lang="en-US" sz="2400">
              <a:ea typeface="Calibri" panose="020F0502020204030204"/>
              <a:cs typeface="Calibri"/>
            </a:endParaRPr>
          </a:p>
          <a:p>
            <a:r>
              <a:rPr lang="en-US" sz="2400">
                <a:cs typeface="Calibri"/>
              </a:rPr>
              <a:t>Collector-The component that receives spans and adds them into a queue to be   processed.</a:t>
            </a:r>
            <a:endParaRPr lang="en-US" sz="2400">
              <a:ea typeface="Calibri" panose="020F0502020204030204"/>
              <a:cs typeface="Calibri"/>
            </a:endParaRPr>
          </a:p>
          <a:p>
            <a:r>
              <a:rPr lang="en-US" sz="2400">
                <a:cs typeface="Calibri"/>
              </a:rPr>
              <a:t>Console-A UI that enables users to visualize their distributed tracing data.</a:t>
            </a:r>
            <a:endParaRPr lang="en-US" sz="2400">
              <a:ea typeface="Calibri" panose="020F0502020204030204"/>
              <a:cs typeface="Calibri"/>
            </a:endParaRPr>
          </a:p>
          <a:p>
            <a:r>
              <a:rPr lang="en-US" sz="2400">
                <a:cs typeface="Calibri"/>
              </a:rPr>
              <a:t>Query-A service that fetches traces from storage. </a:t>
            </a:r>
            <a:endParaRPr lang="en-US" sz="2400">
              <a:ea typeface="Calibri" panose="020F0502020204030204"/>
              <a:cs typeface="Calibri"/>
            </a:endParaRPr>
          </a:p>
          <a:p>
            <a:r>
              <a:rPr lang="en-US" sz="2400">
                <a:cs typeface="Calibri"/>
              </a:rPr>
              <a:t>Span- The logical unit of work in jaeger, which includes the name , starting time   and the duration of the operation.</a:t>
            </a:r>
            <a:endParaRPr lang="en-US" sz="2400">
              <a:ea typeface="Calibri" panose="020F0502020204030204"/>
              <a:cs typeface="Calibri"/>
            </a:endParaRPr>
          </a:p>
          <a:p>
            <a:endParaRPr lang="en-US">
              <a:cs typeface="Calibri"/>
            </a:endParaRPr>
          </a:p>
        </p:txBody>
      </p:sp>
      <p:sp>
        <p:nvSpPr>
          <p:cNvPr id="4" name="Footer Placeholder 3">
            <a:extLst>
              <a:ext uri="{FF2B5EF4-FFF2-40B4-BE49-F238E27FC236}">
                <a16:creationId xmlns:a16="http://schemas.microsoft.com/office/drawing/2014/main" id="{BE3B2991-7B3C-C613-85C8-3AA7E9FD686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B2D02E3-B88B-F5FC-056A-86164231D2B2}"/>
              </a:ext>
            </a:extLst>
          </p:cNvPr>
          <p:cNvSpPr>
            <a:spLocks noGrp="1"/>
          </p:cNvSpPr>
          <p:nvPr>
            <p:ph type="sldNum" sz="quarter" idx="12"/>
          </p:nvPr>
        </p:nvSpPr>
        <p:spPr/>
        <p:txBody>
          <a:bodyPr/>
          <a:lstStyle/>
          <a:p>
            <a:fld id="{D4C40640-FB97-403C-ACEE-868BB27D48AD}" type="slidenum">
              <a:rPr lang="en-IN" smtClean="0"/>
              <a:t>52</a:t>
            </a:fld>
            <a:endParaRPr lang="en-IN"/>
          </a:p>
        </p:txBody>
      </p:sp>
    </p:spTree>
    <p:extLst>
      <p:ext uri="{BB962C8B-B14F-4D97-AF65-F5344CB8AC3E}">
        <p14:creationId xmlns:p14="http://schemas.microsoft.com/office/powerpoint/2010/main" val="3644526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30D69EAB-0626-B64D-7596-C04A1363ADF2}"/>
              </a:ext>
            </a:extLst>
          </p:cNvPr>
          <p:cNvPicPr>
            <a:picLocks noGrp="1" noChangeAspect="1"/>
          </p:cNvPicPr>
          <p:nvPr>
            <p:ph idx="1"/>
          </p:nvPr>
        </p:nvPicPr>
        <p:blipFill>
          <a:blip r:embed="rId2"/>
          <a:stretch>
            <a:fillRect/>
          </a:stretch>
        </p:blipFill>
        <p:spPr>
          <a:xfrm>
            <a:off x="643467" y="1043516"/>
            <a:ext cx="10905066" cy="4770967"/>
          </a:xfrm>
          <a:prstGeom prst="rect">
            <a:avLst/>
          </a:prstGeom>
        </p:spPr>
      </p:pic>
      <p:sp>
        <p:nvSpPr>
          <p:cNvPr id="4" name="Footer Placeholder 3">
            <a:extLst>
              <a:ext uri="{FF2B5EF4-FFF2-40B4-BE49-F238E27FC236}">
                <a16:creationId xmlns:a16="http://schemas.microsoft.com/office/drawing/2014/main" id="{A623F5D8-78F5-6CC7-E306-1C9C0681546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67AAE0E0-0DA0-2D89-06E2-A04F716304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53</a:t>
            </a:fld>
            <a:endParaRPr lang="en-US"/>
          </a:p>
        </p:txBody>
      </p:sp>
    </p:spTree>
    <p:extLst>
      <p:ext uri="{BB962C8B-B14F-4D97-AF65-F5344CB8AC3E}">
        <p14:creationId xmlns:p14="http://schemas.microsoft.com/office/powerpoint/2010/main" val="676650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text, application, email, website&#10;&#10;Description automatically generated">
            <a:extLst>
              <a:ext uri="{FF2B5EF4-FFF2-40B4-BE49-F238E27FC236}">
                <a16:creationId xmlns:a16="http://schemas.microsoft.com/office/drawing/2014/main" id="{F17D0D9D-634C-934C-E90C-94B4C7A5EBD0}"/>
              </a:ext>
            </a:extLst>
          </p:cNvPr>
          <p:cNvPicPr>
            <a:picLocks noGrp="1" noChangeAspect="1"/>
          </p:cNvPicPr>
          <p:nvPr>
            <p:ph idx="1"/>
          </p:nvPr>
        </p:nvPicPr>
        <p:blipFill>
          <a:blip r:embed="rId2"/>
          <a:stretch>
            <a:fillRect/>
          </a:stretch>
        </p:blipFill>
        <p:spPr>
          <a:xfrm>
            <a:off x="643467" y="770890"/>
            <a:ext cx="10905066" cy="5316218"/>
          </a:xfrm>
          <a:prstGeom prst="rect">
            <a:avLst/>
          </a:prstGeom>
        </p:spPr>
      </p:pic>
      <p:sp>
        <p:nvSpPr>
          <p:cNvPr id="4" name="Footer Placeholder 3">
            <a:extLst>
              <a:ext uri="{FF2B5EF4-FFF2-40B4-BE49-F238E27FC236}">
                <a16:creationId xmlns:a16="http://schemas.microsoft.com/office/drawing/2014/main" id="{500AAEE2-0217-21AA-A7C7-DC533C4192D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BE773333-839C-D4AE-C085-4DFF23455BD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54</a:t>
            </a:fld>
            <a:endParaRPr lang="en-US"/>
          </a:p>
        </p:txBody>
      </p:sp>
    </p:spTree>
    <p:extLst>
      <p:ext uri="{BB962C8B-B14F-4D97-AF65-F5344CB8AC3E}">
        <p14:creationId xmlns:p14="http://schemas.microsoft.com/office/powerpoint/2010/main" val="2728403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C1F3-5C31-E688-BBF1-0750A2065E19}"/>
              </a:ext>
            </a:extLst>
          </p:cNvPr>
          <p:cNvSpPr>
            <a:spLocks noGrp="1"/>
          </p:cNvSpPr>
          <p:nvPr>
            <p:ph type="title"/>
          </p:nvPr>
        </p:nvSpPr>
        <p:spPr/>
        <p:txBody>
          <a:bodyPr/>
          <a:lstStyle/>
          <a:p>
            <a:r>
              <a:rPr lang="en-US" sz="4000">
                <a:solidFill>
                  <a:srgbClr val="363636"/>
                </a:solidFill>
                <a:latin typeface="Calibri"/>
                <a:cs typeface="Calibri"/>
              </a:rPr>
              <a:t>Components</a:t>
            </a:r>
            <a:endParaRPr lang="en-US"/>
          </a:p>
        </p:txBody>
      </p:sp>
      <p:sp>
        <p:nvSpPr>
          <p:cNvPr id="3" name="Content Placeholder 2">
            <a:extLst>
              <a:ext uri="{FF2B5EF4-FFF2-40B4-BE49-F238E27FC236}">
                <a16:creationId xmlns:a16="http://schemas.microsoft.com/office/drawing/2014/main" id="{83748C3C-69D3-41BF-EAB3-52F3891E7F8A}"/>
              </a:ext>
            </a:extLst>
          </p:cNvPr>
          <p:cNvSpPr>
            <a:spLocks noGrp="1"/>
          </p:cNvSpPr>
          <p:nvPr>
            <p:ph idx="1"/>
          </p:nvPr>
        </p:nvSpPr>
        <p:spPr>
          <a:xfrm>
            <a:off x="1166149" y="1748460"/>
            <a:ext cx="9261676" cy="4023389"/>
          </a:xfrm>
        </p:spPr>
        <p:txBody>
          <a:bodyPr vert="horz" lIns="91440" tIns="45720" rIns="91440" bIns="45720" rtlCol="0" anchor="t">
            <a:normAutofit/>
          </a:bodyPr>
          <a:lstStyle/>
          <a:p>
            <a:r>
              <a:rPr lang="en-US" sz="2400">
                <a:solidFill>
                  <a:srgbClr val="363636"/>
                </a:solidFill>
                <a:cs typeface="Calibri"/>
              </a:rPr>
              <a:t>Tracing SDKs</a:t>
            </a:r>
            <a:endParaRPr lang="en-US">
              <a:cs typeface="Calibri" panose="020F0502020204030204"/>
            </a:endParaRPr>
          </a:p>
          <a:p>
            <a:r>
              <a:rPr lang="en-US" sz="2400">
                <a:solidFill>
                  <a:srgbClr val="363636"/>
                </a:solidFill>
                <a:cs typeface="Calibri"/>
              </a:rPr>
              <a:t>Agent</a:t>
            </a:r>
            <a:endParaRPr lang="en-US">
              <a:cs typeface="Calibri" panose="020F0502020204030204"/>
            </a:endParaRPr>
          </a:p>
          <a:p>
            <a:r>
              <a:rPr lang="en-US" sz="2400">
                <a:solidFill>
                  <a:srgbClr val="363636"/>
                </a:solidFill>
                <a:cs typeface="Calibri"/>
              </a:rPr>
              <a:t>Collector</a:t>
            </a:r>
            <a:endParaRPr lang="en-US">
              <a:cs typeface="Calibri" panose="020F0502020204030204"/>
            </a:endParaRPr>
          </a:p>
          <a:p>
            <a:r>
              <a:rPr lang="en-US" sz="2400">
                <a:solidFill>
                  <a:srgbClr val="363636"/>
                </a:solidFill>
                <a:cs typeface="Calibri"/>
              </a:rPr>
              <a:t>Query</a:t>
            </a:r>
            <a:endParaRPr lang="en-US">
              <a:cs typeface="Calibri" panose="020F0502020204030204"/>
            </a:endParaRPr>
          </a:p>
          <a:p>
            <a:r>
              <a:rPr lang="en-US" sz="2400" err="1">
                <a:solidFill>
                  <a:srgbClr val="363636"/>
                </a:solidFill>
                <a:cs typeface="Calibri" panose="020F0502020204030204"/>
              </a:rPr>
              <a:t>Ingester</a:t>
            </a:r>
            <a:endParaRPr lang="en-US" err="1">
              <a:cs typeface="Calibri" panose="020F0502020204030204"/>
            </a:endParaRPr>
          </a:p>
          <a:p>
            <a:endParaRPr lang="en-US" sz="2400">
              <a:solidFill>
                <a:srgbClr val="363636"/>
              </a:solidFill>
              <a:cs typeface="Calibri" panose="020F0502020204030204"/>
            </a:endParaRPr>
          </a:p>
        </p:txBody>
      </p:sp>
      <p:sp>
        <p:nvSpPr>
          <p:cNvPr id="4" name="Footer Placeholder 3">
            <a:extLst>
              <a:ext uri="{FF2B5EF4-FFF2-40B4-BE49-F238E27FC236}">
                <a16:creationId xmlns:a16="http://schemas.microsoft.com/office/drawing/2014/main" id="{E75AFC18-EAC4-90CE-D325-1238441FC0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1209685-8D31-907F-C488-8AFDEB2E13C5}"/>
              </a:ext>
            </a:extLst>
          </p:cNvPr>
          <p:cNvSpPr>
            <a:spLocks noGrp="1"/>
          </p:cNvSpPr>
          <p:nvPr>
            <p:ph type="sldNum" sz="quarter" idx="12"/>
          </p:nvPr>
        </p:nvSpPr>
        <p:spPr/>
        <p:txBody>
          <a:bodyPr/>
          <a:lstStyle/>
          <a:p>
            <a:fld id="{D4C40640-FB97-403C-ACEE-868BB27D48AD}" type="slidenum">
              <a:rPr lang="en-IN" smtClean="0"/>
              <a:t>55</a:t>
            </a:fld>
            <a:endParaRPr lang="en-IN"/>
          </a:p>
        </p:txBody>
      </p:sp>
    </p:spTree>
    <p:extLst>
      <p:ext uri="{BB962C8B-B14F-4D97-AF65-F5344CB8AC3E}">
        <p14:creationId xmlns:p14="http://schemas.microsoft.com/office/powerpoint/2010/main" val="2062936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835DE-0209-7199-373C-5C527F013212}"/>
              </a:ext>
            </a:extLst>
          </p:cNvPr>
          <p:cNvSpPr>
            <a:spLocks noGrp="1"/>
          </p:cNvSpPr>
          <p:nvPr>
            <p:ph idx="1"/>
          </p:nvPr>
        </p:nvSpPr>
        <p:spPr>
          <a:xfrm>
            <a:off x="838200" y="1126080"/>
            <a:ext cx="10515600" cy="4713288"/>
          </a:xfrm>
        </p:spPr>
        <p:txBody>
          <a:bodyPr vert="horz" lIns="91440" tIns="45720" rIns="91440" bIns="45720" rtlCol="0" anchor="t">
            <a:normAutofit/>
          </a:bodyPr>
          <a:lstStyle/>
          <a:p>
            <a:pPr>
              <a:buFont typeface="Wingdings" panose="020B0604020202020204" pitchFamily="34" charset="0"/>
              <a:buChar char="Ø"/>
            </a:pPr>
            <a:r>
              <a:rPr lang="en-US" sz="2400">
                <a:solidFill>
                  <a:srgbClr val="363636"/>
                </a:solidFill>
                <a:latin typeface="Calibri"/>
                <a:ea typeface="Calibri"/>
                <a:cs typeface="Calibri"/>
              </a:rPr>
              <a:t> Tracing</a:t>
            </a:r>
            <a:r>
              <a:rPr lang="en-US" sz="2400">
                <a:solidFill>
                  <a:srgbClr val="363636"/>
                </a:solidFill>
                <a:cs typeface="Calibri"/>
              </a:rPr>
              <a:t> SDKs</a:t>
            </a:r>
            <a:endParaRPr lang="en-US">
              <a:ea typeface="Calibri" panose="020F0502020204030204"/>
              <a:cs typeface="Calibri" panose="020F0502020204030204"/>
            </a:endParaRPr>
          </a:p>
          <a:p>
            <a:pPr lvl="1"/>
            <a:r>
              <a:rPr lang="en-US" sz="2000">
                <a:cs typeface="Calibri"/>
              </a:rPr>
              <a:t>The Jaeger project provided a collection of tracing SDKs, called Jaeger clients.</a:t>
            </a:r>
            <a:endParaRPr lang="en-US" sz="2000">
              <a:ea typeface="Calibri" panose="020F0502020204030204"/>
              <a:cs typeface="Calibri" panose="020F0502020204030204"/>
            </a:endParaRPr>
          </a:p>
          <a:p>
            <a:pPr lvl="1"/>
            <a:r>
              <a:rPr lang="en-US" sz="2000">
                <a:cs typeface="Calibri"/>
              </a:rPr>
              <a:t>These libraries have been retired in favor of the Open Telemetry SDKs.</a:t>
            </a:r>
            <a:endParaRPr lang="en-US" sz="2000">
              <a:ea typeface="Calibri" panose="020F0502020204030204"/>
              <a:cs typeface="Calibri" panose="020F0502020204030204"/>
            </a:endParaRPr>
          </a:p>
          <a:p>
            <a:pPr lvl="1"/>
            <a:r>
              <a:rPr lang="en-US" sz="2000">
                <a:cs typeface="Calibri"/>
              </a:rPr>
              <a:t> </a:t>
            </a:r>
            <a:r>
              <a:rPr lang="en-US" sz="2000">
                <a:solidFill>
                  <a:srgbClr val="363636"/>
                </a:solidFill>
                <a:cs typeface="Calibri"/>
              </a:rPr>
              <a:t>Agent</a:t>
            </a:r>
            <a:endParaRPr lang="en-US" sz="2000">
              <a:solidFill>
                <a:srgbClr val="363636"/>
              </a:solidFill>
              <a:ea typeface="Calibri" panose="020F0502020204030204"/>
              <a:cs typeface="Calibri" panose="020F0502020204030204"/>
            </a:endParaRPr>
          </a:p>
          <a:p>
            <a:pPr marL="457200" lvl="1" indent="0">
              <a:buNone/>
            </a:pPr>
            <a:endParaRPr lang="en-US" sz="2000">
              <a:solidFill>
                <a:srgbClr val="363636"/>
              </a:solidFill>
              <a:cs typeface="Calibri"/>
            </a:endParaRPr>
          </a:p>
          <a:p>
            <a:pPr>
              <a:buFont typeface="Wingdings" panose="020B0604020202020204" pitchFamily="34" charset="0"/>
              <a:buChar char="Ø"/>
            </a:pPr>
            <a:r>
              <a:rPr lang="en-US" sz="2400">
                <a:cs typeface="Calibri"/>
              </a:rPr>
              <a:t> Jaeger agent is deprecated. </a:t>
            </a:r>
            <a:endParaRPr lang="en-US">
              <a:ea typeface="Calibri" panose="020F0502020204030204"/>
              <a:cs typeface="Calibri" panose="020F0502020204030204"/>
            </a:endParaRPr>
          </a:p>
          <a:p>
            <a:pPr lvl="1"/>
            <a:r>
              <a:rPr lang="en-US" sz="2000">
                <a:cs typeface="Calibri"/>
              </a:rPr>
              <a:t>The Open Telemetry data can be sent directly to the Jaeger backend, or the Open   Telemetry Collector can be used as agent.</a:t>
            </a:r>
            <a:endParaRPr lang="en-US" sz="2000">
              <a:ea typeface="Calibri" panose="020F0502020204030204"/>
              <a:cs typeface="Calibri" panose="020F0502020204030204"/>
            </a:endParaRPr>
          </a:p>
          <a:p>
            <a:pPr marL="457200" lvl="1" indent="0">
              <a:buNone/>
            </a:pPr>
            <a:endParaRPr lang="en-US" sz="2000">
              <a:solidFill>
                <a:srgbClr val="000000"/>
              </a:solidFill>
              <a:latin typeface="Calibri"/>
              <a:ea typeface="Calibri"/>
              <a:cs typeface="Calibri"/>
            </a:endParaRPr>
          </a:p>
          <a:p>
            <a:pPr>
              <a:buFont typeface="Wingdings" panose="020B0604020202020204" pitchFamily="34" charset="0"/>
              <a:buChar char="Ø"/>
            </a:pPr>
            <a:r>
              <a:rPr lang="en-US" sz="2400">
                <a:solidFill>
                  <a:srgbClr val="363636"/>
                </a:solidFill>
                <a:latin typeface="Calibri"/>
                <a:ea typeface="Calibri"/>
                <a:cs typeface="Calibri"/>
              </a:rPr>
              <a:t> Collector</a:t>
            </a:r>
            <a:endParaRPr lang="en-US" err="1">
              <a:ea typeface="Calibri" panose="020F0502020204030204"/>
              <a:cs typeface="Calibri" panose="020F0502020204030204"/>
            </a:endParaRPr>
          </a:p>
          <a:p>
            <a:pPr lvl="1"/>
            <a:r>
              <a:rPr lang="en-US" sz="2000">
                <a:solidFill>
                  <a:srgbClr val="363636"/>
                </a:solidFill>
                <a:cs typeface="Calibri"/>
              </a:rPr>
              <a:t>Jaeger-collector</a:t>
            </a:r>
            <a:r>
              <a:rPr lang="en-US" sz="2000">
                <a:solidFill>
                  <a:srgbClr val="4A4A4A"/>
                </a:solidFill>
                <a:cs typeface="Calibri"/>
              </a:rPr>
              <a:t> receives traces, runs them through a processing pipeline for   validation and clean-up and stores them in a storage backend. </a:t>
            </a:r>
            <a:endParaRPr lang="en-US" sz="2000">
              <a:ea typeface="Calibri" panose="020F0502020204030204"/>
              <a:cs typeface="Calibri"/>
            </a:endParaRPr>
          </a:p>
          <a:p>
            <a:endParaRPr lang="en-US">
              <a:cs typeface="Calibri"/>
            </a:endParaRPr>
          </a:p>
        </p:txBody>
      </p:sp>
      <p:sp>
        <p:nvSpPr>
          <p:cNvPr id="4" name="Footer Placeholder 3">
            <a:extLst>
              <a:ext uri="{FF2B5EF4-FFF2-40B4-BE49-F238E27FC236}">
                <a16:creationId xmlns:a16="http://schemas.microsoft.com/office/drawing/2014/main" id="{2CDF572D-6122-54CC-FB61-2ED77ACA23E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9194EFE-31DF-32FE-7CBE-0AB53BD14EC7}"/>
              </a:ext>
            </a:extLst>
          </p:cNvPr>
          <p:cNvSpPr>
            <a:spLocks noGrp="1"/>
          </p:cNvSpPr>
          <p:nvPr>
            <p:ph type="sldNum" sz="quarter" idx="12"/>
          </p:nvPr>
        </p:nvSpPr>
        <p:spPr/>
        <p:txBody>
          <a:bodyPr/>
          <a:lstStyle/>
          <a:p>
            <a:fld id="{D4C40640-FB97-403C-ACEE-868BB27D48AD}" type="slidenum">
              <a:rPr lang="en-IN" smtClean="0"/>
              <a:t>56</a:t>
            </a:fld>
            <a:endParaRPr lang="en-IN"/>
          </a:p>
        </p:txBody>
      </p:sp>
    </p:spTree>
    <p:extLst>
      <p:ext uri="{BB962C8B-B14F-4D97-AF65-F5344CB8AC3E}">
        <p14:creationId xmlns:p14="http://schemas.microsoft.com/office/powerpoint/2010/main" val="3759523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4B1D5-7D40-03A5-08F1-60A098FBD21B}"/>
              </a:ext>
            </a:extLst>
          </p:cNvPr>
          <p:cNvSpPr>
            <a:spLocks noGrp="1"/>
          </p:cNvSpPr>
          <p:nvPr>
            <p:ph idx="1"/>
          </p:nvPr>
        </p:nvSpPr>
        <p:spPr>
          <a:xfrm>
            <a:off x="838200" y="1349375"/>
            <a:ext cx="10515600" cy="4827588"/>
          </a:xfrm>
        </p:spPr>
        <p:txBody>
          <a:bodyPr vert="horz" lIns="91440" tIns="45720" rIns="91440" bIns="45720" rtlCol="0" anchor="t">
            <a:normAutofit/>
          </a:bodyPr>
          <a:lstStyle/>
          <a:p>
            <a:pPr>
              <a:buFont typeface="Wingdings" panose="020B0604020202020204" pitchFamily="34" charset="0"/>
              <a:buChar char="Ø"/>
            </a:pPr>
            <a:r>
              <a:rPr lang="en-US" sz="2400">
                <a:solidFill>
                  <a:srgbClr val="363636"/>
                </a:solidFill>
                <a:latin typeface="Calibri"/>
                <a:ea typeface="Calibri"/>
                <a:cs typeface="Calibri"/>
              </a:rPr>
              <a:t> Query</a:t>
            </a:r>
            <a:endParaRPr lang="en-US" sz="2400">
              <a:ea typeface="Calibri" panose="020F0502020204030204"/>
              <a:cs typeface="Calibri" panose="020F0502020204030204"/>
            </a:endParaRPr>
          </a:p>
          <a:p>
            <a:pPr lvl="1"/>
            <a:r>
              <a:rPr lang="en-US" sz="2000">
                <a:solidFill>
                  <a:srgbClr val="363636"/>
                </a:solidFill>
                <a:cs typeface="Calibri"/>
              </a:rPr>
              <a:t>Jaeger-query</a:t>
            </a:r>
            <a:r>
              <a:rPr lang="en-US" sz="2000">
                <a:solidFill>
                  <a:srgbClr val="4A4A4A"/>
                </a:solidFill>
                <a:cs typeface="Calibri"/>
              </a:rPr>
              <a:t> is a service that exposes the APIs for retrieving traces from storage .</a:t>
            </a:r>
            <a:endParaRPr lang="en-US" sz="2000">
              <a:ea typeface="Calibri" panose="020F0502020204030204"/>
              <a:cs typeface="Calibri" panose="020F0502020204030204"/>
            </a:endParaRPr>
          </a:p>
          <a:p>
            <a:pPr lvl="1"/>
            <a:r>
              <a:rPr lang="en-US" sz="2000">
                <a:solidFill>
                  <a:srgbClr val="4A4A4A"/>
                </a:solidFill>
                <a:cs typeface="Calibri"/>
              </a:rPr>
              <a:t>It hosts a Web UI for searching and analyzing traces.</a:t>
            </a:r>
            <a:endParaRPr lang="en-US" sz="2000">
              <a:ea typeface="Calibri" panose="020F0502020204030204"/>
              <a:cs typeface="Calibri" panose="020F0502020204030204"/>
            </a:endParaRPr>
          </a:p>
          <a:p>
            <a:pPr lvl="1"/>
            <a:endParaRPr lang="en-US" sz="2000">
              <a:solidFill>
                <a:srgbClr val="4A4A4A"/>
              </a:solidFill>
              <a:latin typeface="Calibri"/>
              <a:cs typeface="Calibri"/>
            </a:endParaRPr>
          </a:p>
          <a:p>
            <a:pPr>
              <a:buFont typeface="Wingdings" panose="020B0604020202020204" pitchFamily="34" charset="0"/>
              <a:buChar char="Ø"/>
            </a:pPr>
            <a:r>
              <a:rPr lang="en-US" sz="2400">
                <a:solidFill>
                  <a:srgbClr val="363636"/>
                </a:solidFill>
                <a:latin typeface="Calibri"/>
                <a:cs typeface="Calibri"/>
              </a:rPr>
              <a:t> </a:t>
            </a:r>
            <a:r>
              <a:rPr lang="en-US" sz="2400" err="1">
                <a:solidFill>
                  <a:srgbClr val="363636"/>
                </a:solidFill>
                <a:latin typeface="Calibri"/>
                <a:cs typeface="Calibri"/>
              </a:rPr>
              <a:t>Ingester</a:t>
            </a:r>
            <a:endParaRPr lang="en-US" sz="2400" err="1">
              <a:ea typeface="Calibri" panose="020F0502020204030204"/>
              <a:cs typeface="Calibri" panose="020F0502020204030204"/>
            </a:endParaRPr>
          </a:p>
          <a:p>
            <a:pPr lvl="1"/>
            <a:r>
              <a:rPr lang="en-US" sz="2000">
                <a:solidFill>
                  <a:srgbClr val="363636"/>
                </a:solidFill>
                <a:cs typeface="Calibri"/>
              </a:rPr>
              <a:t>Jaeger-</a:t>
            </a:r>
            <a:r>
              <a:rPr lang="en-US" sz="2000" err="1">
                <a:solidFill>
                  <a:srgbClr val="363636"/>
                </a:solidFill>
                <a:cs typeface="Calibri"/>
              </a:rPr>
              <a:t>ingester</a:t>
            </a:r>
            <a:r>
              <a:rPr lang="en-US" sz="2000">
                <a:solidFill>
                  <a:srgbClr val="4A4A4A"/>
                </a:solidFill>
                <a:cs typeface="Calibri"/>
              </a:rPr>
              <a:t> is a service that reads traces from Kafka and writes them to a   storage backend.</a:t>
            </a:r>
            <a:endParaRPr lang="en-US" sz="2000">
              <a:ea typeface="Calibri" panose="020F0502020204030204"/>
              <a:cs typeface="Calibri" panose="020F0502020204030204"/>
            </a:endParaRPr>
          </a:p>
          <a:p>
            <a:pPr lvl="1"/>
            <a:r>
              <a:rPr lang="en-US" sz="2000">
                <a:solidFill>
                  <a:srgbClr val="4A4A4A"/>
                </a:solidFill>
                <a:cs typeface="Calibri"/>
              </a:rPr>
              <a:t>It is a stripped-down version of the Jaeger collector that supports Kafka as the  only input protocol.</a:t>
            </a:r>
            <a:endParaRPr lang="en-US" sz="2000">
              <a:ea typeface="Calibri" panose="020F0502020204030204"/>
              <a:cs typeface="Calibri"/>
            </a:endParaRPr>
          </a:p>
          <a:p>
            <a:endParaRPr lang="en-US">
              <a:cs typeface="Calibri"/>
            </a:endParaRPr>
          </a:p>
        </p:txBody>
      </p:sp>
      <p:sp>
        <p:nvSpPr>
          <p:cNvPr id="4" name="Footer Placeholder 3">
            <a:extLst>
              <a:ext uri="{FF2B5EF4-FFF2-40B4-BE49-F238E27FC236}">
                <a16:creationId xmlns:a16="http://schemas.microsoft.com/office/drawing/2014/main" id="{BA22BF02-F510-9831-4304-8D23BE7B160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E7686B-C835-EE06-7E86-A828E999DB3C}"/>
              </a:ext>
            </a:extLst>
          </p:cNvPr>
          <p:cNvSpPr>
            <a:spLocks noGrp="1"/>
          </p:cNvSpPr>
          <p:nvPr>
            <p:ph type="sldNum" sz="quarter" idx="12"/>
          </p:nvPr>
        </p:nvSpPr>
        <p:spPr/>
        <p:txBody>
          <a:bodyPr/>
          <a:lstStyle/>
          <a:p>
            <a:fld id="{D4C40640-FB97-403C-ACEE-868BB27D48AD}" type="slidenum">
              <a:rPr lang="en-IN" smtClean="0"/>
              <a:t>57</a:t>
            </a:fld>
            <a:endParaRPr lang="en-IN"/>
          </a:p>
        </p:txBody>
      </p:sp>
    </p:spTree>
    <p:extLst>
      <p:ext uri="{BB962C8B-B14F-4D97-AF65-F5344CB8AC3E}">
        <p14:creationId xmlns:p14="http://schemas.microsoft.com/office/powerpoint/2010/main" val="1450040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851FF-0AC1-4D13-9CF3-CC08053BF56A}"/>
              </a:ext>
            </a:extLst>
          </p:cNvPr>
          <p:cNvSpPr/>
          <p:nvPr/>
        </p:nvSpPr>
        <p:spPr>
          <a:xfrm>
            <a:off x="1451728" y="2894029"/>
            <a:ext cx="3440783" cy="1489435"/>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B5589E7-1608-4C3C-B705-F3608E3D578D}"/>
              </a:ext>
            </a:extLst>
          </p:cNvPr>
          <p:cNvSpPr txBox="1"/>
          <p:nvPr/>
        </p:nvSpPr>
        <p:spPr>
          <a:xfrm>
            <a:off x="1712536" y="1677971"/>
            <a:ext cx="4383464" cy="1015663"/>
          </a:xfrm>
          <a:prstGeom prst="rect">
            <a:avLst/>
          </a:prstGeom>
          <a:noFill/>
        </p:spPr>
        <p:txBody>
          <a:bodyPr wrap="square" rtlCol="0">
            <a:spAutoFit/>
          </a:bodyPr>
          <a:lstStyle/>
          <a:p>
            <a:r>
              <a:rPr lang="en-US" sz="6000" b="1">
                <a:solidFill>
                  <a:schemeClr val="bg1"/>
                </a:solidFill>
              </a:rPr>
              <a:t>THANK YOU</a:t>
            </a:r>
            <a:endParaRPr lang="en-IN" sz="6000" b="1">
              <a:solidFill>
                <a:schemeClr val="bg1"/>
              </a:solidFill>
            </a:endParaRPr>
          </a:p>
        </p:txBody>
      </p:sp>
      <p:sp>
        <p:nvSpPr>
          <p:cNvPr id="4" name="TextBox 3">
            <a:extLst>
              <a:ext uri="{FF2B5EF4-FFF2-40B4-BE49-F238E27FC236}">
                <a16:creationId xmlns:a16="http://schemas.microsoft.com/office/drawing/2014/main" id="{FFA53D6D-6DAF-43C7-9672-57151E048728}"/>
              </a:ext>
            </a:extLst>
          </p:cNvPr>
          <p:cNvSpPr txBox="1"/>
          <p:nvPr/>
        </p:nvSpPr>
        <p:spPr>
          <a:xfrm>
            <a:off x="1563278" y="4986780"/>
            <a:ext cx="7052821" cy="1569660"/>
          </a:xfrm>
          <a:prstGeom prst="rect">
            <a:avLst/>
          </a:prstGeom>
          <a:noFill/>
        </p:spPr>
        <p:txBody>
          <a:bodyPr wrap="square" rtlCol="0">
            <a:spAutoFit/>
          </a:bodyPr>
          <a:lstStyle/>
          <a:p>
            <a:r>
              <a:rPr lang="en-US" sz="2400">
                <a:solidFill>
                  <a:schemeClr val="bg1"/>
                </a:solidFill>
              </a:rPr>
              <a:t>Akhil Murali (akhil.murali@ust.com)</a:t>
            </a:r>
          </a:p>
          <a:p>
            <a:r>
              <a:rPr lang="en-US" sz="2400">
                <a:solidFill>
                  <a:schemeClr val="bg1"/>
                </a:solidFill>
              </a:rPr>
              <a:t>Amitha Mary Benny (amitha.marybenny@ust.com)</a:t>
            </a:r>
          </a:p>
          <a:p>
            <a:r>
              <a:rPr lang="en-US" sz="2400">
                <a:solidFill>
                  <a:schemeClr val="bg1"/>
                </a:solidFill>
              </a:rPr>
              <a:t>Devika Bijo (devika.bijo@ust.com)</a:t>
            </a:r>
          </a:p>
          <a:p>
            <a:r>
              <a:rPr lang="en-US" sz="2400">
                <a:solidFill>
                  <a:schemeClr val="bg1"/>
                </a:solidFill>
              </a:rPr>
              <a:t>Meenakshi Sajeevan (meenakshi.sajeevan@ust.com)</a:t>
            </a:r>
            <a:endParaRPr lang="en-IN" sz="2400">
              <a:solidFill>
                <a:schemeClr val="bg1"/>
              </a:solidFill>
            </a:endParaRPr>
          </a:p>
        </p:txBody>
      </p:sp>
    </p:spTree>
    <p:extLst>
      <p:ext uri="{BB962C8B-B14F-4D97-AF65-F5344CB8AC3E}">
        <p14:creationId xmlns:p14="http://schemas.microsoft.com/office/powerpoint/2010/main" val="3136776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10" name="TextBox 9">
            <a:extLst>
              <a:ext uri="{FF2B5EF4-FFF2-40B4-BE49-F238E27FC236}">
                <a16:creationId xmlns:a16="http://schemas.microsoft.com/office/drawing/2014/main" id="{E26EF454-9DF2-50D3-0DE9-7C969AA0292E}"/>
              </a:ext>
            </a:extLst>
          </p:cNvPr>
          <p:cNvSpPr txBox="1"/>
          <p:nvPr/>
        </p:nvSpPr>
        <p:spPr>
          <a:xfrm>
            <a:off x="740780" y="412830"/>
            <a:ext cx="7199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Prometheus (Why and Where)</a:t>
            </a:r>
            <a:endParaRPr lang="en-US" sz="4000"/>
          </a:p>
        </p:txBody>
      </p:sp>
      <p:grpSp>
        <p:nvGrpSpPr>
          <p:cNvPr id="26" name="Group 25">
            <a:extLst>
              <a:ext uri="{FF2B5EF4-FFF2-40B4-BE49-F238E27FC236}">
                <a16:creationId xmlns:a16="http://schemas.microsoft.com/office/drawing/2014/main" id="{AEA28AEB-368B-B35D-4224-A10C9A7AAA76}"/>
              </a:ext>
            </a:extLst>
          </p:cNvPr>
          <p:cNvGrpSpPr/>
          <p:nvPr/>
        </p:nvGrpSpPr>
        <p:grpSpPr>
          <a:xfrm>
            <a:off x="906599" y="2063073"/>
            <a:ext cx="636083" cy="626187"/>
            <a:chOff x="962628" y="1883779"/>
            <a:chExt cx="1190264" cy="1190264"/>
          </a:xfrm>
        </p:grpSpPr>
        <p:pic>
          <p:nvPicPr>
            <p:cNvPr id="11" name="Picture 11">
              <a:extLst>
                <a:ext uri="{FF2B5EF4-FFF2-40B4-BE49-F238E27FC236}">
                  <a16:creationId xmlns:a16="http://schemas.microsoft.com/office/drawing/2014/main" id="{04B8FB49-F053-2965-CF0D-8C98DC22ED41}"/>
                </a:ext>
              </a:extLst>
            </p:cNvPr>
            <p:cNvPicPr>
              <a:picLocks noChangeAspect="1"/>
            </p:cNvPicPr>
            <p:nvPr/>
          </p:nvPicPr>
          <p:blipFill>
            <a:blip r:embed="rId3"/>
            <a:stretch>
              <a:fillRect/>
            </a:stretch>
          </p:blipFill>
          <p:spPr>
            <a:xfrm>
              <a:off x="962628" y="1883779"/>
              <a:ext cx="1190264" cy="1190264"/>
            </a:xfrm>
            <a:prstGeom prst="rect">
              <a:avLst/>
            </a:prstGeom>
          </p:spPr>
        </p:pic>
        <p:pic>
          <p:nvPicPr>
            <p:cNvPr id="19" name="Picture 19" descr="Icon&#10;&#10;Description automatically generated">
              <a:extLst>
                <a:ext uri="{FF2B5EF4-FFF2-40B4-BE49-F238E27FC236}">
                  <a16:creationId xmlns:a16="http://schemas.microsoft.com/office/drawing/2014/main" id="{B4E4F0F8-0343-3479-AC9A-95CA877A3B08}"/>
                </a:ext>
              </a:extLst>
            </p:cNvPr>
            <p:cNvPicPr>
              <a:picLocks noChangeAspect="1"/>
            </p:cNvPicPr>
            <p:nvPr/>
          </p:nvPicPr>
          <p:blipFill>
            <a:blip r:embed="rId4"/>
            <a:stretch>
              <a:fillRect/>
            </a:stretch>
          </p:blipFill>
          <p:spPr>
            <a:xfrm>
              <a:off x="1242349" y="1999612"/>
              <a:ext cx="630821" cy="457031"/>
            </a:xfrm>
            <a:prstGeom prst="rect">
              <a:avLst/>
            </a:prstGeom>
          </p:spPr>
        </p:pic>
        <p:pic>
          <p:nvPicPr>
            <p:cNvPr id="22" name="Picture 19" descr="Icon&#10;&#10;Description automatically generated">
              <a:extLst>
                <a:ext uri="{FF2B5EF4-FFF2-40B4-BE49-F238E27FC236}">
                  <a16:creationId xmlns:a16="http://schemas.microsoft.com/office/drawing/2014/main" id="{FFE190A1-0DFF-AD8F-E215-35E57C36D16E}"/>
                </a:ext>
              </a:extLst>
            </p:cNvPr>
            <p:cNvPicPr>
              <a:picLocks noChangeAspect="1"/>
            </p:cNvPicPr>
            <p:nvPr/>
          </p:nvPicPr>
          <p:blipFill>
            <a:blip r:embed="rId4"/>
            <a:stretch>
              <a:fillRect/>
            </a:stretch>
          </p:blipFill>
          <p:spPr>
            <a:xfrm>
              <a:off x="1242348" y="2530118"/>
              <a:ext cx="630821" cy="457031"/>
            </a:xfrm>
            <a:prstGeom prst="rect">
              <a:avLst/>
            </a:prstGeom>
          </p:spPr>
        </p:pic>
      </p:grpSp>
      <p:grpSp>
        <p:nvGrpSpPr>
          <p:cNvPr id="27" name="Group 26">
            <a:extLst>
              <a:ext uri="{FF2B5EF4-FFF2-40B4-BE49-F238E27FC236}">
                <a16:creationId xmlns:a16="http://schemas.microsoft.com/office/drawing/2014/main" id="{952B5299-DFE0-A3E7-4F33-0095C68782A3}"/>
              </a:ext>
            </a:extLst>
          </p:cNvPr>
          <p:cNvGrpSpPr/>
          <p:nvPr/>
        </p:nvGrpSpPr>
        <p:grpSpPr>
          <a:xfrm>
            <a:off x="1758532" y="2223157"/>
            <a:ext cx="636083" cy="636083"/>
            <a:chOff x="5939741" y="1739095"/>
            <a:chExt cx="1190264" cy="1190264"/>
          </a:xfrm>
        </p:grpSpPr>
        <p:pic>
          <p:nvPicPr>
            <p:cNvPr id="23" name="Picture 11">
              <a:extLst>
                <a:ext uri="{FF2B5EF4-FFF2-40B4-BE49-F238E27FC236}">
                  <a16:creationId xmlns:a16="http://schemas.microsoft.com/office/drawing/2014/main" id="{1ADAC122-D151-CB00-7E77-B5FD425BCF57}"/>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24" name="Picture 19" descr="Icon&#10;&#10;Description automatically generated">
              <a:extLst>
                <a:ext uri="{FF2B5EF4-FFF2-40B4-BE49-F238E27FC236}">
                  <a16:creationId xmlns:a16="http://schemas.microsoft.com/office/drawing/2014/main" id="{69AE3FA7-EC0A-80CB-8490-E1407DA42931}"/>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25" name="Picture 19" descr="Icon&#10;&#10;Description automatically generated">
              <a:extLst>
                <a:ext uri="{FF2B5EF4-FFF2-40B4-BE49-F238E27FC236}">
                  <a16:creationId xmlns:a16="http://schemas.microsoft.com/office/drawing/2014/main" id="{81DE991A-630E-D862-B043-C5AE89FBBDEE}"/>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28" name="Group 27">
            <a:extLst>
              <a:ext uri="{FF2B5EF4-FFF2-40B4-BE49-F238E27FC236}">
                <a16:creationId xmlns:a16="http://schemas.microsoft.com/office/drawing/2014/main" id="{9B2682F3-280E-4F81-8462-4F660442A5AA}"/>
              </a:ext>
            </a:extLst>
          </p:cNvPr>
          <p:cNvGrpSpPr/>
          <p:nvPr/>
        </p:nvGrpSpPr>
        <p:grpSpPr>
          <a:xfrm>
            <a:off x="2787384" y="2381348"/>
            <a:ext cx="636083" cy="636083"/>
            <a:chOff x="5939741" y="1739095"/>
            <a:chExt cx="1190264" cy="1190264"/>
          </a:xfrm>
        </p:grpSpPr>
        <p:pic>
          <p:nvPicPr>
            <p:cNvPr id="29" name="Picture 11">
              <a:extLst>
                <a:ext uri="{FF2B5EF4-FFF2-40B4-BE49-F238E27FC236}">
                  <a16:creationId xmlns:a16="http://schemas.microsoft.com/office/drawing/2014/main" id="{38C1037E-B5DC-F784-D448-433765718A0D}"/>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0" name="Picture 19" descr="Icon&#10;&#10;Description automatically generated">
              <a:extLst>
                <a:ext uri="{FF2B5EF4-FFF2-40B4-BE49-F238E27FC236}">
                  <a16:creationId xmlns:a16="http://schemas.microsoft.com/office/drawing/2014/main" id="{DF8F5E8B-8C17-71E7-B337-1E390E778BDD}"/>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1" name="Picture 19" descr="Icon&#10;&#10;Description automatically generated">
              <a:extLst>
                <a:ext uri="{FF2B5EF4-FFF2-40B4-BE49-F238E27FC236}">
                  <a16:creationId xmlns:a16="http://schemas.microsoft.com/office/drawing/2014/main" id="{5D358050-7BC5-5CC0-673C-BB4BA662C25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32" name="Group 31">
            <a:extLst>
              <a:ext uri="{FF2B5EF4-FFF2-40B4-BE49-F238E27FC236}">
                <a16:creationId xmlns:a16="http://schemas.microsoft.com/office/drawing/2014/main" id="{A6B309E0-62E2-C593-A454-344890801EEE}"/>
              </a:ext>
            </a:extLst>
          </p:cNvPr>
          <p:cNvGrpSpPr/>
          <p:nvPr/>
        </p:nvGrpSpPr>
        <p:grpSpPr>
          <a:xfrm>
            <a:off x="746767" y="2978719"/>
            <a:ext cx="626187" cy="636083"/>
            <a:chOff x="5939741" y="1739095"/>
            <a:chExt cx="1190264" cy="1190264"/>
          </a:xfrm>
        </p:grpSpPr>
        <p:pic>
          <p:nvPicPr>
            <p:cNvPr id="33" name="Picture 11">
              <a:extLst>
                <a:ext uri="{FF2B5EF4-FFF2-40B4-BE49-F238E27FC236}">
                  <a16:creationId xmlns:a16="http://schemas.microsoft.com/office/drawing/2014/main" id="{EE91907B-111B-76E1-F9F9-4C8269D6727E}"/>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4" name="Picture 19" descr="Icon&#10;&#10;Description automatically generated">
              <a:extLst>
                <a:ext uri="{FF2B5EF4-FFF2-40B4-BE49-F238E27FC236}">
                  <a16:creationId xmlns:a16="http://schemas.microsoft.com/office/drawing/2014/main" id="{DF7734D5-0E56-5302-BB87-C35DAAD75FCB}"/>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5" name="Picture 19" descr="Icon&#10;&#10;Description automatically generated">
              <a:extLst>
                <a:ext uri="{FF2B5EF4-FFF2-40B4-BE49-F238E27FC236}">
                  <a16:creationId xmlns:a16="http://schemas.microsoft.com/office/drawing/2014/main" id="{D8E00982-6229-BBB8-BD72-63459C9F7C9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36" name="Group 35">
            <a:extLst>
              <a:ext uri="{FF2B5EF4-FFF2-40B4-BE49-F238E27FC236}">
                <a16:creationId xmlns:a16="http://schemas.microsoft.com/office/drawing/2014/main" id="{83AA65CD-E008-3AEF-D108-82C3C42A2642}"/>
              </a:ext>
            </a:extLst>
          </p:cNvPr>
          <p:cNvGrpSpPr/>
          <p:nvPr/>
        </p:nvGrpSpPr>
        <p:grpSpPr>
          <a:xfrm>
            <a:off x="1608929" y="3152046"/>
            <a:ext cx="636083" cy="636083"/>
            <a:chOff x="5939741" y="1739095"/>
            <a:chExt cx="1190264" cy="1190264"/>
          </a:xfrm>
        </p:grpSpPr>
        <p:pic>
          <p:nvPicPr>
            <p:cNvPr id="37" name="Picture 11">
              <a:extLst>
                <a:ext uri="{FF2B5EF4-FFF2-40B4-BE49-F238E27FC236}">
                  <a16:creationId xmlns:a16="http://schemas.microsoft.com/office/drawing/2014/main" id="{FF9F5689-23FC-FCF7-FD7B-AAE229022454}"/>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38" name="Picture 19" descr="Icon&#10;&#10;Description automatically generated">
              <a:extLst>
                <a:ext uri="{FF2B5EF4-FFF2-40B4-BE49-F238E27FC236}">
                  <a16:creationId xmlns:a16="http://schemas.microsoft.com/office/drawing/2014/main" id="{0ED24131-839F-FEB1-DF88-DBD5B41EF592}"/>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39" name="Picture 19" descr="Icon&#10;&#10;Description automatically generated">
              <a:extLst>
                <a:ext uri="{FF2B5EF4-FFF2-40B4-BE49-F238E27FC236}">
                  <a16:creationId xmlns:a16="http://schemas.microsoft.com/office/drawing/2014/main" id="{936A98AF-ED51-14AA-85CD-400273BE14C5}"/>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40" name="Group 39">
            <a:extLst>
              <a:ext uri="{FF2B5EF4-FFF2-40B4-BE49-F238E27FC236}">
                <a16:creationId xmlns:a16="http://schemas.microsoft.com/office/drawing/2014/main" id="{75001542-73F2-6273-BA1C-B31D12A52336}"/>
              </a:ext>
            </a:extLst>
          </p:cNvPr>
          <p:cNvGrpSpPr/>
          <p:nvPr/>
        </p:nvGrpSpPr>
        <p:grpSpPr>
          <a:xfrm>
            <a:off x="2733072" y="3454863"/>
            <a:ext cx="636083" cy="626187"/>
            <a:chOff x="5939741" y="1739095"/>
            <a:chExt cx="1190264" cy="1190264"/>
          </a:xfrm>
        </p:grpSpPr>
        <p:pic>
          <p:nvPicPr>
            <p:cNvPr id="41" name="Picture 11">
              <a:extLst>
                <a:ext uri="{FF2B5EF4-FFF2-40B4-BE49-F238E27FC236}">
                  <a16:creationId xmlns:a16="http://schemas.microsoft.com/office/drawing/2014/main" id="{B58072A8-36D1-4C91-D30A-ADB130B4A552}"/>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42" name="Picture 19" descr="Icon&#10;&#10;Description automatically generated">
              <a:extLst>
                <a:ext uri="{FF2B5EF4-FFF2-40B4-BE49-F238E27FC236}">
                  <a16:creationId xmlns:a16="http://schemas.microsoft.com/office/drawing/2014/main" id="{2C7E41E1-F925-8951-07E0-4D55B348C826}"/>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43" name="Picture 19" descr="Icon&#10;&#10;Description automatically generated">
              <a:extLst>
                <a:ext uri="{FF2B5EF4-FFF2-40B4-BE49-F238E27FC236}">
                  <a16:creationId xmlns:a16="http://schemas.microsoft.com/office/drawing/2014/main" id="{CBC4454F-43AD-19A9-BE6A-8EF203AD0D2F}"/>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5" name="Group 4">
            <a:extLst>
              <a:ext uri="{FF2B5EF4-FFF2-40B4-BE49-F238E27FC236}">
                <a16:creationId xmlns:a16="http://schemas.microsoft.com/office/drawing/2014/main" id="{69024246-8E4A-4BF6-C82A-15ACFF482A57}"/>
              </a:ext>
            </a:extLst>
          </p:cNvPr>
          <p:cNvGrpSpPr/>
          <p:nvPr/>
        </p:nvGrpSpPr>
        <p:grpSpPr>
          <a:xfrm>
            <a:off x="3406122" y="1479150"/>
            <a:ext cx="636083" cy="636083"/>
            <a:chOff x="5939741" y="1739095"/>
            <a:chExt cx="1190264" cy="1190264"/>
          </a:xfrm>
        </p:grpSpPr>
        <p:pic>
          <p:nvPicPr>
            <p:cNvPr id="6" name="Picture 11">
              <a:extLst>
                <a:ext uri="{FF2B5EF4-FFF2-40B4-BE49-F238E27FC236}">
                  <a16:creationId xmlns:a16="http://schemas.microsoft.com/office/drawing/2014/main" id="{75AC6EB8-A287-F8E1-ABB5-E9258274DCF6}"/>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7" name="Picture 19" descr="Icon&#10;&#10;Description automatically generated">
              <a:extLst>
                <a:ext uri="{FF2B5EF4-FFF2-40B4-BE49-F238E27FC236}">
                  <a16:creationId xmlns:a16="http://schemas.microsoft.com/office/drawing/2014/main" id="{DB5AB5EA-3EF1-C24F-AB53-4D4041EF272C}"/>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8" name="Picture 19" descr="Icon&#10;&#10;Description automatically generated">
              <a:extLst>
                <a:ext uri="{FF2B5EF4-FFF2-40B4-BE49-F238E27FC236}">
                  <a16:creationId xmlns:a16="http://schemas.microsoft.com/office/drawing/2014/main" id="{AB71F4D6-2922-7BC6-E4C1-4D7798D4D5A0}"/>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9" name="Group 8">
            <a:extLst>
              <a:ext uri="{FF2B5EF4-FFF2-40B4-BE49-F238E27FC236}">
                <a16:creationId xmlns:a16="http://schemas.microsoft.com/office/drawing/2014/main" id="{383FA7CE-F79F-BE44-CD00-E9ECAB143561}"/>
              </a:ext>
            </a:extLst>
          </p:cNvPr>
          <p:cNvGrpSpPr/>
          <p:nvPr/>
        </p:nvGrpSpPr>
        <p:grpSpPr>
          <a:xfrm>
            <a:off x="3866882" y="2517586"/>
            <a:ext cx="636083" cy="636083"/>
            <a:chOff x="5939741" y="1739095"/>
            <a:chExt cx="1190264" cy="1190264"/>
          </a:xfrm>
        </p:grpSpPr>
        <p:pic>
          <p:nvPicPr>
            <p:cNvPr id="12" name="Picture 11">
              <a:extLst>
                <a:ext uri="{FF2B5EF4-FFF2-40B4-BE49-F238E27FC236}">
                  <a16:creationId xmlns:a16="http://schemas.microsoft.com/office/drawing/2014/main" id="{52000BC4-5D75-60E8-2C80-C8C08BFC48BF}"/>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13" name="Picture 19" descr="Icon&#10;&#10;Description automatically generated">
              <a:extLst>
                <a:ext uri="{FF2B5EF4-FFF2-40B4-BE49-F238E27FC236}">
                  <a16:creationId xmlns:a16="http://schemas.microsoft.com/office/drawing/2014/main" id="{05ADFB0C-AA38-1336-5426-B13B56CFB2E1}"/>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14" name="Picture 19" descr="Icon&#10;&#10;Description automatically generated">
              <a:extLst>
                <a:ext uri="{FF2B5EF4-FFF2-40B4-BE49-F238E27FC236}">
                  <a16:creationId xmlns:a16="http://schemas.microsoft.com/office/drawing/2014/main" id="{3921B047-ED5E-8AAD-04F4-4CD164BD5B66}"/>
                </a:ext>
              </a:extLst>
            </p:cNvPr>
            <p:cNvPicPr>
              <a:picLocks noChangeAspect="1"/>
            </p:cNvPicPr>
            <p:nvPr/>
          </p:nvPicPr>
          <p:blipFill>
            <a:blip r:embed="rId4"/>
            <a:stretch>
              <a:fillRect/>
            </a:stretch>
          </p:blipFill>
          <p:spPr>
            <a:xfrm>
              <a:off x="6219461" y="2385434"/>
              <a:ext cx="630821" cy="457031"/>
            </a:xfrm>
            <a:prstGeom prst="rect">
              <a:avLst/>
            </a:prstGeom>
          </p:spPr>
        </p:pic>
      </p:grpSp>
      <p:grpSp>
        <p:nvGrpSpPr>
          <p:cNvPr id="15" name="Group 14">
            <a:extLst>
              <a:ext uri="{FF2B5EF4-FFF2-40B4-BE49-F238E27FC236}">
                <a16:creationId xmlns:a16="http://schemas.microsoft.com/office/drawing/2014/main" id="{C8E1EFF8-D84F-3827-297E-A4E83195BD72}"/>
              </a:ext>
            </a:extLst>
          </p:cNvPr>
          <p:cNvGrpSpPr/>
          <p:nvPr/>
        </p:nvGrpSpPr>
        <p:grpSpPr>
          <a:xfrm>
            <a:off x="3820991" y="3608028"/>
            <a:ext cx="636083" cy="636083"/>
            <a:chOff x="5939741" y="1739095"/>
            <a:chExt cx="1190264" cy="1190264"/>
          </a:xfrm>
        </p:grpSpPr>
        <p:pic>
          <p:nvPicPr>
            <p:cNvPr id="16" name="Picture 11">
              <a:extLst>
                <a:ext uri="{FF2B5EF4-FFF2-40B4-BE49-F238E27FC236}">
                  <a16:creationId xmlns:a16="http://schemas.microsoft.com/office/drawing/2014/main" id="{1F04A202-3970-62AF-0576-ECE413F62641}"/>
                </a:ext>
              </a:extLst>
            </p:cNvPr>
            <p:cNvPicPr>
              <a:picLocks noChangeAspect="1"/>
            </p:cNvPicPr>
            <p:nvPr/>
          </p:nvPicPr>
          <p:blipFill>
            <a:blip r:embed="rId3"/>
            <a:stretch>
              <a:fillRect/>
            </a:stretch>
          </p:blipFill>
          <p:spPr>
            <a:xfrm>
              <a:off x="5939741" y="1739095"/>
              <a:ext cx="1190264" cy="1190264"/>
            </a:xfrm>
            <a:prstGeom prst="rect">
              <a:avLst/>
            </a:prstGeom>
          </p:spPr>
        </p:pic>
        <p:pic>
          <p:nvPicPr>
            <p:cNvPr id="17" name="Picture 19" descr="Icon&#10;&#10;Description automatically generated">
              <a:extLst>
                <a:ext uri="{FF2B5EF4-FFF2-40B4-BE49-F238E27FC236}">
                  <a16:creationId xmlns:a16="http://schemas.microsoft.com/office/drawing/2014/main" id="{C10BAE2B-5EEF-99F9-70CB-70BE7CC9B6B6}"/>
                </a:ext>
              </a:extLst>
            </p:cNvPr>
            <p:cNvPicPr>
              <a:picLocks noChangeAspect="1"/>
            </p:cNvPicPr>
            <p:nvPr/>
          </p:nvPicPr>
          <p:blipFill>
            <a:blip r:embed="rId4"/>
            <a:stretch>
              <a:fillRect/>
            </a:stretch>
          </p:blipFill>
          <p:spPr>
            <a:xfrm>
              <a:off x="6219462" y="1854928"/>
              <a:ext cx="630821" cy="457031"/>
            </a:xfrm>
            <a:prstGeom prst="rect">
              <a:avLst/>
            </a:prstGeom>
          </p:spPr>
        </p:pic>
        <p:pic>
          <p:nvPicPr>
            <p:cNvPr id="18" name="Picture 19" descr="Icon&#10;&#10;Description automatically generated">
              <a:extLst>
                <a:ext uri="{FF2B5EF4-FFF2-40B4-BE49-F238E27FC236}">
                  <a16:creationId xmlns:a16="http://schemas.microsoft.com/office/drawing/2014/main" id="{759784F1-4CB0-062C-AF26-681B3BC8BEC1}"/>
                </a:ext>
              </a:extLst>
            </p:cNvPr>
            <p:cNvPicPr>
              <a:picLocks noChangeAspect="1"/>
            </p:cNvPicPr>
            <p:nvPr/>
          </p:nvPicPr>
          <p:blipFill>
            <a:blip r:embed="rId4"/>
            <a:stretch>
              <a:fillRect/>
            </a:stretch>
          </p:blipFill>
          <p:spPr>
            <a:xfrm>
              <a:off x="6219461" y="2385434"/>
              <a:ext cx="630821" cy="457031"/>
            </a:xfrm>
            <a:prstGeom prst="rect">
              <a:avLst/>
            </a:prstGeom>
          </p:spPr>
        </p:pic>
      </p:grpSp>
      <p:pic>
        <p:nvPicPr>
          <p:cNvPr id="64" name="Picture 64" descr="Icon&#10;&#10;Description automatically generated">
            <a:extLst>
              <a:ext uri="{FF2B5EF4-FFF2-40B4-BE49-F238E27FC236}">
                <a16:creationId xmlns:a16="http://schemas.microsoft.com/office/drawing/2014/main" id="{BAA7F492-5AF9-84BD-DD12-A7D5FC24172A}"/>
              </a:ext>
            </a:extLst>
          </p:cNvPr>
          <p:cNvPicPr>
            <a:picLocks noChangeAspect="1"/>
          </p:cNvPicPr>
          <p:nvPr/>
        </p:nvPicPr>
        <p:blipFill>
          <a:blip r:embed="rId5"/>
          <a:stretch>
            <a:fillRect/>
          </a:stretch>
        </p:blipFill>
        <p:spPr>
          <a:xfrm>
            <a:off x="3726553" y="3997472"/>
            <a:ext cx="454357" cy="488253"/>
          </a:xfrm>
          <a:prstGeom prst="rect">
            <a:avLst/>
          </a:prstGeom>
        </p:spPr>
      </p:pic>
      <p:pic>
        <p:nvPicPr>
          <p:cNvPr id="21" name="Picture 6" descr="Logo, icon&#10;&#10;Description automatically generated">
            <a:extLst>
              <a:ext uri="{FF2B5EF4-FFF2-40B4-BE49-F238E27FC236}">
                <a16:creationId xmlns:a16="http://schemas.microsoft.com/office/drawing/2014/main" id="{38BC27FB-3FEB-2CBB-07B8-5B0ED5F40318}"/>
              </a:ext>
            </a:extLst>
          </p:cNvPr>
          <p:cNvPicPr>
            <a:picLocks noChangeAspect="1"/>
          </p:cNvPicPr>
          <p:nvPr/>
        </p:nvPicPr>
        <p:blipFill>
          <a:blip r:embed="rId6"/>
          <a:stretch>
            <a:fillRect/>
          </a:stretch>
        </p:blipFill>
        <p:spPr>
          <a:xfrm>
            <a:off x="9336590" y="346949"/>
            <a:ext cx="2367023" cy="2344163"/>
          </a:xfrm>
          <a:prstGeom prst="rect">
            <a:avLst/>
          </a:prstGeom>
        </p:spPr>
      </p:pic>
      <p:sp>
        <p:nvSpPr>
          <p:cNvPr id="44" name="TextBox 43">
            <a:extLst>
              <a:ext uri="{FF2B5EF4-FFF2-40B4-BE49-F238E27FC236}">
                <a16:creationId xmlns:a16="http://schemas.microsoft.com/office/drawing/2014/main" id="{02C8C4F1-980A-3E45-329A-57125D48A6F8}"/>
              </a:ext>
            </a:extLst>
          </p:cNvPr>
          <p:cNvSpPr txBox="1"/>
          <p:nvPr/>
        </p:nvSpPr>
        <p:spPr>
          <a:xfrm>
            <a:off x="6428770" y="2946721"/>
            <a:ext cx="5483506" cy="1964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b="1">
                <a:solidFill>
                  <a:srgbClr val="FF0000"/>
                </a:solidFill>
                <a:cs typeface="Calibri"/>
              </a:rPr>
              <a:t>Alerts </a:t>
            </a:r>
            <a:r>
              <a:rPr lang="en-US" sz="2800" b="1">
                <a:solidFill>
                  <a:srgbClr val="000000"/>
                </a:solidFill>
                <a:cs typeface="Calibri"/>
              </a:rPr>
              <a:t>when crashes</a:t>
            </a:r>
          </a:p>
          <a:p>
            <a:pPr marL="457200" indent="-457200">
              <a:lnSpc>
                <a:spcPct val="150000"/>
              </a:lnSpc>
              <a:buFont typeface="Arial"/>
              <a:buChar char="•"/>
            </a:pPr>
            <a:r>
              <a:rPr lang="en-US" sz="2800" b="1">
                <a:cs typeface="Calibri"/>
              </a:rPr>
              <a:t>Constantly </a:t>
            </a:r>
            <a:r>
              <a:rPr lang="en-US" sz="2800" b="1">
                <a:solidFill>
                  <a:srgbClr val="FF0000"/>
                </a:solidFill>
                <a:cs typeface="Calibri"/>
              </a:rPr>
              <a:t>monitor </a:t>
            </a:r>
          </a:p>
          <a:p>
            <a:pPr marL="457200" indent="-457200">
              <a:lnSpc>
                <a:spcPct val="150000"/>
              </a:lnSpc>
              <a:buFont typeface="Arial"/>
              <a:buChar char="•"/>
            </a:pPr>
            <a:r>
              <a:rPr lang="en-US" sz="2800" b="1">
                <a:cs typeface="Calibri"/>
              </a:rPr>
              <a:t>Identify problems before</a:t>
            </a:r>
          </a:p>
        </p:txBody>
      </p:sp>
      <p:sp>
        <p:nvSpPr>
          <p:cNvPr id="45" name="TextBox 44">
            <a:extLst>
              <a:ext uri="{FF2B5EF4-FFF2-40B4-BE49-F238E27FC236}">
                <a16:creationId xmlns:a16="http://schemas.microsoft.com/office/drawing/2014/main" id="{80637483-6A45-DC07-545A-CB448494FDB4}"/>
              </a:ext>
            </a:extLst>
          </p:cNvPr>
          <p:cNvSpPr txBox="1"/>
          <p:nvPr/>
        </p:nvSpPr>
        <p:spPr>
          <a:xfrm>
            <a:off x="1087286" y="4731983"/>
            <a:ext cx="5483506" cy="13181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b="1">
                <a:solidFill>
                  <a:srgbClr val="000000"/>
                </a:solidFill>
                <a:cs typeface="Calibri"/>
              </a:rPr>
              <a:t>Checks memory usage</a:t>
            </a:r>
          </a:p>
          <a:p>
            <a:pPr marL="457200" indent="-457200">
              <a:lnSpc>
                <a:spcPct val="150000"/>
              </a:lnSpc>
              <a:buFont typeface="Arial"/>
              <a:buChar char="•"/>
            </a:pPr>
            <a:r>
              <a:rPr lang="en-US" sz="2800" b="1">
                <a:cs typeface="Calibri"/>
              </a:rPr>
              <a:t>Notify Admin</a:t>
            </a:r>
          </a:p>
        </p:txBody>
      </p:sp>
    </p:spTree>
    <p:extLst>
      <p:ext uri="{BB962C8B-B14F-4D97-AF65-F5344CB8AC3E}">
        <p14:creationId xmlns:p14="http://schemas.microsoft.com/office/powerpoint/2010/main" val="35098845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10" name="TextBox 9">
            <a:extLst>
              <a:ext uri="{FF2B5EF4-FFF2-40B4-BE49-F238E27FC236}">
                <a16:creationId xmlns:a16="http://schemas.microsoft.com/office/drawing/2014/main" id="{E26EF454-9DF2-50D3-0DE9-7C969AA0292E}"/>
              </a:ext>
            </a:extLst>
          </p:cNvPr>
          <p:cNvSpPr txBox="1"/>
          <p:nvPr/>
        </p:nvSpPr>
        <p:spPr>
          <a:xfrm>
            <a:off x="740780" y="412830"/>
            <a:ext cx="7199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Prometheus (Main Components)</a:t>
            </a:r>
            <a:endParaRPr lang="en-US" sz="4000"/>
          </a:p>
        </p:txBody>
      </p:sp>
      <p:pic>
        <p:nvPicPr>
          <p:cNvPr id="21" name="Picture 6" descr="Logo, icon&#10;&#10;Description automatically generated">
            <a:extLst>
              <a:ext uri="{FF2B5EF4-FFF2-40B4-BE49-F238E27FC236}">
                <a16:creationId xmlns:a16="http://schemas.microsoft.com/office/drawing/2014/main" id="{38BC27FB-3FEB-2CBB-07B8-5B0ED5F40318}"/>
              </a:ext>
            </a:extLst>
          </p:cNvPr>
          <p:cNvPicPr>
            <a:picLocks noChangeAspect="1"/>
          </p:cNvPicPr>
          <p:nvPr/>
        </p:nvPicPr>
        <p:blipFill>
          <a:blip r:embed="rId4"/>
          <a:stretch>
            <a:fillRect/>
          </a:stretch>
        </p:blipFill>
        <p:spPr>
          <a:xfrm>
            <a:off x="10610969" y="346949"/>
            <a:ext cx="1092644" cy="1082922"/>
          </a:xfrm>
          <a:prstGeom prst="rect">
            <a:avLst/>
          </a:prstGeom>
        </p:spPr>
      </p:pic>
      <p:grpSp>
        <p:nvGrpSpPr>
          <p:cNvPr id="52" name="Group 51">
            <a:extLst>
              <a:ext uri="{FF2B5EF4-FFF2-40B4-BE49-F238E27FC236}">
                <a16:creationId xmlns:a16="http://schemas.microsoft.com/office/drawing/2014/main" id="{C35B022E-4327-CDED-2DEA-A2881C1B47CD}"/>
              </a:ext>
            </a:extLst>
          </p:cNvPr>
          <p:cNvGrpSpPr/>
          <p:nvPr/>
        </p:nvGrpSpPr>
        <p:grpSpPr>
          <a:xfrm>
            <a:off x="742207" y="1771401"/>
            <a:ext cx="9529946" cy="3948544"/>
            <a:chOff x="742207" y="1652647"/>
            <a:chExt cx="9529946" cy="4166259"/>
          </a:xfrm>
        </p:grpSpPr>
        <p:sp>
          <p:nvSpPr>
            <p:cNvPr id="20" name="Rectangle: Rounded Corners 19">
              <a:extLst>
                <a:ext uri="{FF2B5EF4-FFF2-40B4-BE49-F238E27FC236}">
                  <a16:creationId xmlns:a16="http://schemas.microsoft.com/office/drawing/2014/main" id="{27F9E347-AB70-922F-FC12-5B4437B7DF90}"/>
                </a:ext>
              </a:extLst>
            </p:cNvPr>
            <p:cNvSpPr/>
            <p:nvPr/>
          </p:nvSpPr>
          <p:spPr>
            <a:xfrm>
              <a:off x="742207" y="1652647"/>
              <a:ext cx="9529946" cy="4166259"/>
            </a:xfrm>
            <a:prstGeom prst="roundRect">
              <a:avLst/>
            </a:prstGeom>
            <a:solidFill>
              <a:srgbClr val="ED7D31"/>
            </a:solidFill>
            <a:ln>
              <a:solidFill>
                <a:srgbClr val="ED6E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6C36733-06B0-DCB7-24E7-EE26933CFEAD}"/>
                </a:ext>
              </a:extLst>
            </p:cNvPr>
            <p:cNvSpPr/>
            <p:nvPr/>
          </p:nvSpPr>
          <p:spPr>
            <a:xfrm>
              <a:off x="1533896" y="2681845"/>
              <a:ext cx="2365168" cy="1989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ED09C2A-FCC8-FD29-93C1-563F5DFED77C}"/>
                </a:ext>
              </a:extLst>
            </p:cNvPr>
            <p:cNvSpPr/>
            <p:nvPr/>
          </p:nvSpPr>
          <p:spPr>
            <a:xfrm>
              <a:off x="4334493" y="2681845"/>
              <a:ext cx="2365168" cy="1989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000E87-5F60-1977-9641-6F60595557E0}"/>
                </a:ext>
              </a:extLst>
            </p:cNvPr>
            <p:cNvSpPr/>
            <p:nvPr/>
          </p:nvSpPr>
          <p:spPr>
            <a:xfrm>
              <a:off x="7135090" y="2681845"/>
              <a:ext cx="2365168" cy="1989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DC54E260-0BE6-822F-5B14-C7AC1BA7AA25}"/>
              </a:ext>
            </a:extLst>
          </p:cNvPr>
          <p:cNvSpPr txBox="1"/>
          <p:nvPr/>
        </p:nvSpPr>
        <p:spPr>
          <a:xfrm>
            <a:off x="4413662" y="2869870"/>
            <a:ext cx="12988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Storage</a:t>
            </a:r>
            <a:endParaRPr lang="en-US" sz="2400" b="1"/>
          </a:p>
        </p:txBody>
      </p:sp>
      <p:sp>
        <p:nvSpPr>
          <p:cNvPr id="55" name="TextBox 54">
            <a:extLst>
              <a:ext uri="{FF2B5EF4-FFF2-40B4-BE49-F238E27FC236}">
                <a16:creationId xmlns:a16="http://schemas.microsoft.com/office/drawing/2014/main" id="{4577068A-0A73-0CE4-0659-68A363B4629A}"/>
              </a:ext>
            </a:extLst>
          </p:cNvPr>
          <p:cNvSpPr txBox="1"/>
          <p:nvPr/>
        </p:nvSpPr>
        <p:spPr>
          <a:xfrm>
            <a:off x="4413661" y="4017817"/>
            <a:ext cx="2100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Stores metrics data</a:t>
            </a:r>
            <a:endParaRPr lang="en-US" b="1"/>
          </a:p>
        </p:txBody>
      </p:sp>
      <p:sp>
        <p:nvSpPr>
          <p:cNvPr id="56" name="TextBox 55">
            <a:extLst>
              <a:ext uri="{FF2B5EF4-FFF2-40B4-BE49-F238E27FC236}">
                <a16:creationId xmlns:a16="http://schemas.microsoft.com/office/drawing/2014/main" id="{18CBD862-7E16-D38B-EBD7-30679DA7EF74}"/>
              </a:ext>
            </a:extLst>
          </p:cNvPr>
          <p:cNvSpPr txBox="1"/>
          <p:nvPr/>
        </p:nvSpPr>
        <p:spPr>
          <a:xfrm>
            <a:off x="4463141" y="4710544"/>
            <a:ext cx="23973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Time Series Database</a:t>
            </a:r>
          </a:p>
        </p:txBody>
      </p:sp>
      <p:sp>
        <p:nvSpPr>
          <p:cNvPr id="57" name="TextBox 56">
            <a:extLst>
              <a:ext uri="{FF2B5EF4-FFF2-40B4-BE49-F238E27FC236}">
                <a16:creationId xmlns:a16="http://schemas.microsoft.com/office/drawing/2014/main" id="{2A98FDC3-F860-EEB2-351F-BA65BE81388A}"/>
              </a:ext>
            </a:extLst>
          </p:cNvPr>
          <p:cNvSpPr txBox="1"/>
          <p:nvPr/>
        </p:nvSpPr>
        <p:spPr>
          <a:xfrm>
            <a:off x="1603168" y="2869870"/>
            <a:ext cx="15264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Retrieval</a:t>
            </a:r>
            <a:endParaRPr lang="en-US" sz="2400" b="1"/>
          </a:p>
        </p:txBody>
      </p:sp>
      <p:sp>
        <p:nvSpPr>
          <p:cNvPr id="58" name="TextBox 57">
            <a:extLst>
              <a:ext uri="{FF2B5EF4-FFF2-40B4-BE49-F238E27FC236}">
                <a16:creationId xmlns:a16="http://schemas.microsoft.com/office/drawing/2014/main" id="{8C24B429-7F6E-91B1-FAB7-896A21F95647}"/>
              </a:ext>
            </a:extLst>
          </p:cNvPr>
          <p:cNvSpPr txBox="1"/>
          <p:nvPr/>
        </p:nvSpPr>
        <p:spPr>
          <a:xfrm>
            <a:off x="1603167" y="4017816"/>
            <a:ext cx="2100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Pulls metrics data</a:t>
            </a:r>
            <a:endParaRPr lang="en-US"/>
          </a:p>
        </p:txBody>
      </p:sp>
      <p:sp>
        <p:nvSpPr>
          <p:cNvPr id="59" name="TextBox 58">
            <a:extLst>
              <a:ext uri="{FF2B5EF4-FFF2-40B4-BE49-F238E27FC236}">
                <a16:creationId xmlns:a16="http://schemas.microsoft.com/office/drawing/2014/main" id="{73C55CAC-711E-E0BF-A68D-79CE82567908}"/>
              </a:ext>
            </a:extLst>
          </p:cNvPr>
          <p:cNvSpPr txBox="1"/>
          <p:nvPr/>
        </p:nvSpPr>
        <p:spPr>
          <a:xfrm>
            <a:off x="1603167" y="4710544"/>
            <a:ext cx="23973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Retrieval Worker</a:t>
            </a:r>
            <a:endParaRPr lang="en-US"/>
          </a:p>
        </p:txBody>
      </p:sp>
      <p:sp>
        <p:nvSpPr>
          <p:cNvPr id="60" name="TextBox 59">
            <a:extLst>
              <a:ext uri="{FF2B5EF4-FFF2-40B4-BE49-F238E27FC236}">
                <a16:creationId xmlns:a16="http://schemas.microsoft.com/office/drawing/2014/main" id="{D7D106EB-8481-D563-D846-9E2A47E5B2E1}"/>
              </a:ext>
            </a:extLst>
          </p:cNvPr>
          <p:cNvSpPr txBox="1"/>
          <p:nvPr/>
        </p:nvSpPr>
        <p:spPr>
          <a:xfrm>
            <a:off x="7184571" y="2869870"/>
            <a:ext cx="19421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HTTP Server</a:t>
            </a:r>
            <a:endParaRPr lang="en-US" sz="2400" b="1"/>
          </a:p>
        </p:txBody>
      </p:sp>
      <p:sp>
        <p:nvSpPr>
          <p:cNvPr id="61" name="TextBox 60">
            <a:extLst>
              <a:ext uri="{FF2B5EF4-FFF2-40B4-BE49-F238E27FC236}">
                <a16:creationId xmlns:a16="http://schemas.microsoft.com/office/drawing/2014/main" id="{66BE2C62-5EFF-39EB-C764-D3CCEBC97002}"/>
              </a:ext>
            </a:extLst>
          </p:cNvPr>
          <p:cNvSpPr txBox="1"/>
          <p:nvPr/>
        </p:nvSpPr>
        <p:spPr>
          <a:xfrm>
            <a:off x="7224154" y="4017816"/>
            <a:ext cx="2100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Accepts queries</a:t>
            </a:r>
            <a:endParaRPr lang="en-US"/>
          </a:p>
        </p:txBody>
      </p:sp>
      <p:sp>
        <p:nvSpPr>
          <p:cNvPr id="62" name="TextBox 61">
            <a:extLst>
              <a:ext uri="{FF2B5EF4-FFF2-40B4-BE49-F238E27FC236}">
                <a16:creationId xmlns:a16="http://schemas.microsoft.com/office/drawing/2014/main" id="{63672AFE-CC8D-A86E-A41F-8ACB626796A5}"/>
              </a:ext>
            </a:extLst>
          </p:cNvPr>
          <p:cNvSpPr txBox="1"/>
          <p:nvPr/>
        </p:nvSpPr>
        <p:spPr>
          <a:xfrm>
            <a:off x="7115296" y="4710544"/>
            <a:ext cx="28228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Accepts </a:t>
            </a:r>
            <a:r>
              <a:rPr lang="en-US" b="1" err="1">
                <a:cs typeface="Calibri"/>
              </a:rPr>
              <a:t>PromQL</a:t>
            </a:r>
            <a:r>
              <a:rPr lang="en-US" b="1">
                <a:cs typeface="Calibri"/>
              </a:rPr>
              <a:t> Queries</a:t>
            </a:r>
            <a:endParaRPr lang="en-US"/>
          </a:p>
        </p:txBody>
      </p:sp>
      <p:sp>
        <p:nvSpPr>
          <p:cNvPr id="5" name="TextBox 4">
            <a:extLst>
              <a:ext uri="{FF2B5EF4-FFF2-40B4-BE49-F238E27FC236}">
                <a16:creationId xmlns:a16="http://schemas.microsoft.com/office/drawing/2014/main" id="{64FC1881-89C0-15F3-8F30-7EBC1A413CB4}"/>
              </a:ext>
            </a:extLst>
          </p:cNvPr>
          <p:cNvSpPr txBox="1"/>
          <p:nvPr/>
        </p:nvSpPr>
        <p:spPr>
          <a:xfrm>
            <a:off x="7684761" y="1865100"/>
            <a:ext cx="23973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Prometheus Server</a:t>
            </a:r>
            <a:endParaRPr lang="en-US"/>
          </a:p>
        </p:txBody>
      </p:sp>
    </p:spTree>
    <p:extLst>
      <p:ext uri="{BB962C8B-B14F-4D97-AF65-F5344CB8AC3E}">
        <p14:creationId xmlns:p14="http://schemas.microsoft.com/office/powerpoint/2010/main" val="211441785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6" name="TextBox 5">
            <a:extLst>
              <a:ext uri="{FF2B5EF4-FFF2-40B4-BE49-F238E27FC236}">
                <a16:creationId xmlns:a16="http://schemas.microsoft.com/office/drawing/2014/main" id="{AA76D311-E675-34A7-BCAE-5A6923874E99}"/>
              </a:ext>
            </a:extLst>
          </p:cNvPr>
          <p:cNvSpPr txBox="1"/>
          <p:nvPr/>
        </p:nvSpPr>
        <p:spPr>
          <a:xfrm>
            <a:off x="740780" y="412830"/>
            <a:ext cx="7199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Target and Metrics</a:t>
            </a:r>
            <a:endParaRPr lang="en-US"/>
          </a:p>
        </p:txBody>
      </p:sp>
      <p:sp>
        <p:nvSpPr>
          <p:cNvPr id="9" name="TextBox 8">
            <a:extLst>
              <a:ext uri="{FF2B5EF4-FFF2-40B4-BE49-F238E27FC236}">
                <a16:creationId xmlns:a16="http://schemas.microsoft.com/office/drawing/2014/main" id="{549C8D4B-2E6D-BDAF-30BF-C57F03C40C37}"/>
              </a:ext>
            </a:extLst>
          </p:cNvPr>
          <p:cNvSpPr txBox="1"/>
          <p:nvPr/>
        </p:nvSpPr>
        <p:spPr>
          <a:xfrm>
            <a:off x="1286951" y="1718080"/>
            <a:ext cx="3718367" cy="3257174"/>
          </a:xfrm>
          <a:prstGeom prst="rect">
            <a:avLst/>
          </a:prstGeom>
          <a:noFill/>
          <a:ln w="12700">
            <a:solidFill>
              <a:srgbClr val="FF0000"/>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cs typeface="Calibri"/>
              </a:rPr>
              <a:t>Linux/Windows Server</a:t>
            </a:r>
          </a:p>
          <a:p>
            <a:pPr marL="457200" indent="-457200">
              <a:lnSpc>
                <a:spcPct val="150000"/>
              </a:lnSpc>
              <a:buFont typeface="Arial"/>
              <a:buChar char="•"/>
            </a:pPr>
            <a:r>
              <a:rPr lang="en-US" sz="2800">
                <a:cs typeface="Calibri"/>
              </a:rPr>
              <a:t>Single Application</a:t>
            </a:r>
          </a:p>
          <a:p>
            <a:pPr marL="457200" indent="-457200">
              <a:lnSpc>
                <a:spcPct val="150000"/>
              </a:lnSpc>
              <a:buFont typeface="Arial"/>
              <a:buChar char="•"/>
            </a:pPr>
            <a:r>
              <a:rPr lang="en-US" sz="2800">
                <a:cs typeface="Calibri"/>
              </a:rPr>
              <a:t>Apache Server</a:t>
            </a:r>
          </a:p>
          <a:p>
            <a:pPr marL="457200" indent="-457200">
              <a:lnSpc>
                <a:spcPct val="150000"/>
              </a:lnSpc>
              <a:buFont typeface="Arial"/>
              <a:buChar char="•"/>
            </a:pPr>
            <a:r>
              <a:rPr lang="en-US" sz="2800">
                <a:cs typeface="Calibri"/>
              </a:rPr>
              <a:t>Service like Database</a:t>
            </a:r>
          </a:p>
        </p:txBody>
      </p:sp>
      <p:sp>
        <p:nvSpPr>
          <p:cNvPr id="10" name="TextBox 9">
            <a:extLst>
              <a:ext uri="{FF2B5EF4-FFF2-40B4-BE49-F238E27FC236}">
                <a16:creationId xmlns:a16="http://schemas.microsoft.com/office/drawing/2014/main" id="{0D21E483-17B5-8B03-6603-CF9F5982D59C}"/>
              </a:ext>
            </a:extLst>
          </p:cNvPr>
          <p:cNvSpPr txBox="1"/>
          <p:nvPr/>
        </p:nvSpPr>
        <p:spPr>
          <a:xfrm>
            <a:off x="7521496" y="1718080"/>
            <a:ext cx="3718367" cy="325717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cs typeface="Calibri"/>
              </a:rPr>
              <a:t>CPU Status</a:t>
            </a:r>
          </a:p>
          <a:p>
            <a:pPr marL="457200" indent="-457200">
              <a:lnSpc>
                <a:spcPct val="150000"/>
              </a:lnSpc>
              <a:buFont typeface="Arial"/>
              <a:buChar char="•"/>
            </a:pPr>
            <a:r>
              <a:rPr lang="en-US" sz="2800">
                <a:cs typeface="Calibri"/>
              </a:rPr>
              <a:t>Disk Space Usage</a:t>
            </a:r>
          </a:p>
          <a:p>
            <a:pPr marL="457200" indent="-457200">
              <a:lnSpc>
                <a:spcPct val="150000"/>
              </a:lnSpc>
              <a:buFont typeface="Arial"/>
              <a:buChar char="•"/>
            </a:pPr>
            <a:r>
              <a:rPr lang="en-US" sz="2800">
                <a:cs typeface="Calibri"/>
              </a:rPr>
              <a:t>Exception Count</a:t>
            </a:r>
          </a:p>
          <a:p>
            <a:pPr marL="457200" indent="-457200">
              <a:lnSpc>
                <a:spcPct val="150000"/>
              </a:lnSpc>
              <a:buFont typeface="Arial"/>
              <a:buChar char="•"/>
            </a:pPr>
            <a:r>
              <a:rPr lang="en-US" sz="2800">
                <a:cs typeface="Calibri"/>
              </a:rPr>
              <a:t>Request Count</a:t>
            </a:r>
          </a:p>
          <a:p>
            <a:pPr marL="457200" indent="-457200">
              <a:lnSpc>
                <a:spcPct val="150000"/>
              </a:lnSpc>
              <a:buFont typeface="Arial"/>
              <a:buChar char="•"/>
            </a:pPr>
            <a:r>
              <a:rPr lang="en-US" sz="2800">
                <a:cs typeface="Calibri"/>
              </a:rPr>
              <a:t>Request Duration</a:t>
            </a:r>
          </a:p>
        </p:txBody>
      </p:sp>
      <p:sp>
        <p:nvSpPr>
          <p:cNvPr id="11" name="TextBox 10">
            <a:extLst>
              <a:ext uri="{FF2B5EF4-FFF2-40B4-BE49-F238E27FC236}">
                <a16:creationId xmlns:a16="http://schemas.microsoft.com/office/drawing/2014/main" id="{BA9A2C91-849D-241E-077C-846B3B255C56}"/>
              </a:ext>
            </a:extLst>
          </p:cNvPr>
          <p:cNvSpPr txBox="1"/>
          <p:nvPr/>
        </p:nvSpPr>
        <p:spPr>
          <a:xfrm>
            <a:off x="3315416" y="5042557"/>
            <a:ext cx="12650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0000"/>
                </a:solidFill>
              </a:rPr>
              <a:t>Targets</a:t>
            </a:r>
            <a:endParaRPr lang="en-US" sz="1200" b="1">
              <a:solidFill>
                <a:srgbClr val="000000"/>
              </a:solidFill>
            </a:endParaRPr>
          </a:p>
        </p:txBody>
      </p:sp>
      <p:sp>
        <p:nvSpPr>
          <p:cNvPr id="12" name="TextBox 11">
            <a:extLst>
              <a:ext uri="{FF2B5EF4-FFF2-40B4-BE49-F238E27FC236}">
                <a16:creationId xmlns:a16="http://schemas.microsoft.com/office/drawing/2014/main" id="{46985EF3-4284-E6BC-C0F9-9423BA1B5931}"/>
              </a:ext>
            </a:extLst>
          </p:cNvPr>
          <p:cNvSpPr txBox="1"/>
          <p:nvPr/>
        </p:nvSpPr>
        <p:spPr>
          <a:xfrm>
            <a:off x="9688507" y="4973284"/>
            <a:ext cx="12650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Unit</a:t>
            </a:r>
            <a:endParaRPr lang="en-US" sz="1200"/>
          </a:p>
        </p:txBody>
      </p:sp>
      <p:sp>
        <p:nvSpPr>
          <p:cNvPr id="13" name="TextBox 12">
            <a:extLst>
              <a:ext uri="{FF2B5EF4-FFF2-40B4-BE49-F238E27FC236}">
                <a16:creationId xmlns:a16="http://schemas.microsoft.com/office/drawing/2014/main" id="{4005E1E2-B76C-A568-52F2-3176708686F1}"/>
              </a:ext>
            </a:extLst>
          </p:cNvPr>
          <p:cNvSpPr txBox="1"/>
          <p:nvPr/>
        </p:nvSpPr>
        <p:spPr>
          <a:xfrm>
            <a:off x="7402506" y="5042557"/>
            <a:ext cx="16576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0000"/>
                </a:solidFill>
              </a:rPr>
              <a:t>Metrics</a:t>
            </a:r>
            <a:endParaRPr lang="en-US" sz="1200" b="1">
              <a:solidFill>
                <a:srgbClr val="000000"/>
              </a:solidFill>
            </a:endParaRPr>
          </a:p>
        </p:txBody>
      </p:sp>
    </p:spTree>
    <p:extLst>
      <p:ext uri="{BB962C8B-B14F-4D97-AF65-F5344CB8AC3E}">
        <p14:creationId xmlns:p14="http://schemas.microsoft.com/office/powerpoint/2010/main" val="425020503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9</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6" name="TextBox 5">
            <a:extLst>
              <a:ext uri="{FF2B5EF4-FFF2-40B4-BE49-F238E27FC236}">
                <a16:creationId xmlns:a16="http://schemas.microsoft.com/office/drawing/2014/main" id="{80E51E84-D79D-4609-E4BB-9AB444EC9DE0}"/>
              </a:ext>
            </a:extLst>
          </p:cNvPr>
          <p:cNvSpPr txBox="1"/>
          <p:nvPr/>
        </p:nvSpPr>
        <p:spPr>
          <a:xfrm>
            <a:off x="913961" y="678375"/>
            <a:ext cx="19462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000000"/>
                </a:solidFill>
              </a:rPr>
              <a:t>Metrics</a:t>
            </a:r>
            <a:endParaRPr lang="en-US" b="1">
              <a:solidFill>
                <a:srgbClr val="000000"/>
              </a:solidFill>
            </a:endParaRPr>
          </a:p>
        </p:txBody>
      </p:sp>
      <p:sp>
        <p:nvSpPr>
          <p:cNvPr id="8" name="TextBox 7">
            <a:extLst>
              <a:ext uri="{FF2B5EF4-FFF2-40B4-BE49-F238E27FC236}">
                <a16:creationId xmlns:a16="http://schemas.microsoft.com/office/drawing/2014/main" id="{E4E6E61B-1F23-9691-B3F0-71D7F94A08AC}"/>
              </a:ext>
            </a:extLst>
          </p:cNvPr>
          <p:cNvSpPr txBox="1"/>
          <p:nvPr/>
        </p:nvSpPr>
        <p:spPr>
          <a:xfrm>
            <a:off x="1161558" y="1409422"/>
            <a:ext cx="2117202" cy="671851"/>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cs typeface="Calibri"/>
              </a:rPr>
              <a:t>Attributes</a:t>
            </a:r>
          </a:p>
        </p:txBody>
      </p:sp>
      <p:sp>
        <p:nvSpPr>
          <p:cNvPr id="9" name="TextBox 8">
            <a:extLst>
              <a:ext uri="{FF2B5EF4-FFF2-40B4-BE49-F238E27FC236}">
                <a16:creationId xmlns:a16="http://schemas.microsoft.com/office/drawing/2014/main" id="{9539D29A-59AE-7486-E0FF-3FDAA2E36390}"/>
              </a:ext>
            </a:extLst>
          </p:cNvPr>
          <p:cNvSpPr txBox="1"/>
          <p:nvPr/>
        </p:nvSpPr>
        <p:spPr>
          <a:xfrm>
            <a:off x="1576318" y="2084612"/>
            <a:ext cx="4798670" cy="671851"/>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cs typeface="Calibri"/>
              </a:rPr>
              <a:t>HELP: Description of metrics</a:t>
            </a:r>
            <a:endParaRPr lang="en-US"/>
          </a:p>
        </p:txBody>
      </p:sp>
      <p:sp>
        <p:nvSpPr>
          <p:cNvPr id="10" name="TextBox 9">
            <a:extLst>
              <a:ext uri="{FF2B5EF4-FFF2-40B4-BE49-F238E27FC236}">
                <a16:creationId xmlns:a16="http://schemas.microsoft.com/office/drawing/2014/main" id="{AFD72BFB-0EB1-384C-2C73-AC584E2207E0}"/>
              </a:ext>
            </a:extLst>
          </p:cNvPr>
          <p:cNvSpPr txBox="1"/>
          <p:nvPr/>
        </p:nvSpPr>
        <p:spPr>
          <a:xfrm>
            <a:off x="1576317" y="3010586"/>
            <a:ext cx="2059328" cy="671851"/>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cs typeface="Calibri"/>
              </a:rPr>
              <a:t>TYPE:</a:t>
            </a:r>
          </a:p>
        </p:txBody>
      </p:sp>
      <p:sp>
        <p:nvSpPr>
          <p:cNvPr id="11" name="TextBox 10">
            <a:extLst>
              <a:ext uri="{FF2B5EF4-FFF2-40B4-BE49-F238E27FC236}">
                <a16:creationId xmlns:a16="http://schemas.microsoft.com/office/drawing/2014/main" id="{09708776-9B06-EE13-F36C-F8FA13CBEFD2}"/>
              </a:ext>
            </a:extLst>
          </p:cNvPr>
          <p:cNvSpPr txBox="1"/>
          <p:nvPr/>
        </p:nvSpPr>
        <p:spPr>
          <a:xfrm>
            <a:off x="2020013" y="3570028"/>
            <a:ext cx="7219707" cy="1964512"/>
          </a:xfrm>
          <a:prstGeom prst="rect">
            <a:avLst/>
          </a:prstGeom>
          <a:noFill/>
          <a:ln w="12700">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nSpc>
                <a:spcPct val="150000"/>
              </a:lnSpc>
              <a:buAutoNum type="arabicPeriod"/>
            </a:pPr>
            <a:r>
              <a:rPr lang="en-US" sz="2800">
                <a:cs typeface="Calibri"/>
              </a:rPr>
              <a:t>Counter: How many times </a:t>
            </a:r>
            <a:r>
              <a:rPr lang="en-US" sz="2800">
                <a:solidFill>
                  <a:srgbClr val="FF0000"/>
                </a:solidFill>
                <a:cs typeface="Calibri"/>
              </a:rPr>
              <a:t>x </a:t>
            </a:r>
            <a:r>
              <a:rPr lang="en-US" sz="2800">
                <a:cs typeface="Calibri"/>
              </a:rPr>
              <a:t>happened</a:t>
            </a:r>
          </a:p>
          <a:p>
            <a:pPr marL="514350" indent="-514350">
              <a:lnSpc>
                <a:spcPct val="150000"/>
              </a:lnSpc>
              <a:buAutoNum type="arabicPeriod"/>
            </a:pPr>
            <a:r>
              <a:rPr lang="en-US" sz="2800">
                <a:cs typeface="Calibri"/>
              </a:rPr>
              <a:t>Gauge: What is the current value of </a:t>
            </a:r>
            <a:r>
              <a:rPr lang="en-US" sz="2800">
                <a:solidFill>
                  <a:srgbClr val="FF0000"/>
                </a:solidFill>
                <a:cs typeface="Calibri"/>
              </a:rPr>
              <a:t>x </a:t>
            </a:r>
            <a:r>
              <a:rPr lang="en-US" sz="2800">
                <a:cs typeface="Calibri"/>
              </a:rPr>
              <a:t>now</a:t>
            </a:r>
          </a:p>
          <a:p>
            <a:pPr marL="514350" indent="-514350">
              <a:lnSpc>
                <a:spcPct val="150000"/>
              </a:lnSpc>
              <a:buAutoNum type="arabicPeriod"/>
            </a:pPr>
            <a:r>
              <a:rPr lang="en-US" sz="2800">
                <a:cs typeface="Calibri"/>
              </a:rPr>
              <a:t>Histogram: How long</a:t>
            </a:r>
          </a:p>
        </p:txBody>
      </p:sp>
    </p:spTree>
    <p:extLst>
      <p:ext uri="{BB962C8B-B14F-4D97-AF65-F5344CB8AC3E}">
        <p14:creationId xmlns:p14="http://schemas.microsoft.com/office/powerpoint/2010/main" val="1421938724"/>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8" ma:contentTypeDescription="Create a new document." ma:contentTypeScope="" ma:versionID="ee7981815ef72ae661ca284142cb31ba">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aaeed819f67a68d606cf02cfd288cf9b" ns2:_="" ns3:_="">
    <xsd:import namespace="3f1b19a1-ec80-4ead-b989-6245eb278180"/>
    <xsd:import namespace="047a4bc9-86f8-4752-a3f5-d332bda031f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78aa589-fdb6-4c39-81af-3c9d57fbcb16}"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3DF9CC-5FC9-4073-ADA7-0AC578C82601}">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E6CB547-6A38-4B66-B7F0-282B97E4E303}">
  <ds:schemaRefs>
    <ds:schemaRef ds:uri="http://schemas.microsoft.com/sharepoint/v3/contenttype/forms"/>
  </ds:schemaRefs>
</ds:datastoreItem>
</file>

<file path=customXml/itemProps3.xml><?xml version="1.0" encoding="utf-8"?>
<ds:datastoreItem xmlns:ds="http://schemas.openxmlformats.org/officeDocument/2006/customXml" ds:itemID="{273027B3-3965-45E0-865A-6DE50C71EE7B}">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58</Slides>
  <Notes>3</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Monitoring Microservices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ELK(Elasticsearch, Logstash, and Kibana)</vt:lpstr>
      <vt:lpstr>What is ELK?</vt:lpstr>
      <vt:lpstr>Architecture</vt:lpstr>
      <vt:lpstr>Need for it?</vt:lpstr>
      <vt:lpstr>Use Cases</vt:lpstr>
      <vt:lpstr>Elasticsearch</vt:lpstr>
      <vt:lpstr>Elasticsearch</vt:lpstr>
      <vt:lpstr>Kibana</vt:lpstr>
      <vt:lpstr>Kibana</vt:lpstr>
      <vt:lpstr>Logstash</vt:lpstr>
      <vt:lpstr>Logstash</vt:lpstr>
      <vt:lpstr>Logstash</vt:lpstr>
      <vt:lpstr>Kibana UI console</vt:lpstr>
      <vt:lpstr>PowerPoint Presentation</vt:lpstr>
      <vt:lpstr>Splunk</vt:lpstr>
      <vt:lpstr>HOW IT’S WORKS?</vt:lpstr>
      <vt:lpstr>NEEDS OF SPLUNK</vt:lpstr>
      <vt:lpstr>SCOPE</vt:lpstr>
      <vt:lpstr>ADVANTAGES</vt:lpstr>
      <vt:lpstr>DISADVANTAGES</vt:lpstr>
      <vt:lpstr>FEATURES</vt:lpstr>
      <vt:lpstr>TRAMPOLINE</vt:lpstr>
      <vt:lpstr>Trampoline</vt:lpstr>
      <vt:lpstr>PowerPoint Presentation</vt:lpstr>
      <vt:lpstr>Trampoline: Setting up the Service</vt:lpstr>
      <vt:lpstr>PowerPoint Presentation</vt:lpstr>
      <vt:lpstr>PowerPoint Presentation</vt:lpstr>
      <vt:lpstr> 3.Managing Service Instances  • Here, we'll be able to start and stop service instances and also monitor their        statuses, traces, logs and memory consumption.   </vt:lpstr>
      <vt:lpstr>4.Dashboard</vt:lpstr>
      <vt:lpstr>PowerPoint Presentation</vt:lpstr>
      <vt:lpstr>5.Feedback</vt:lpstr>
      <vt:lpstr>PowerPoint Presentation</vt:lpstr>
      <vt:lpstr>Introduction</vt:lpstr>
      <vt:lpstr>Features</vt:lpstr>
      <vt:lpstr>Architecture</vt:lpstr>
      <vt:lpstr>Direct to storage</vt:lpstr>
      <vt:lpstr>PowerPoint Presentation</vt:lpstr>
      <vt:lpstr>PowerPoint Presentation</vt:lpstr>
      <vt:lpstr>Kafka</vt:lpstr>
      <vt:lpstr>Jaeger Tracing Glossary</vt:lpstr>
      <vt:lpstr>PowerPoint Presentation</vt:lpstr>
      <vt:lpstr>PowerPoint Presentation</vt:lpstr>
      <vt:lpstr>Components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HashSet LinkedSet TreeSet</dc:title>
  <dc:creator>Akhil Murali(UST,IN)</dc:creator>
  <cp:revision>1</cp:revision>
  <dcterms:created xsi:type="dcterms:W3CDTF">2023-02-28T02:39:35Z</dcterms:created>
  <dcterms:modified xsi:type="dcterms:W3CDTF">2023-06-05T06:10:07Z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